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472" r:id="rId2"/>
    <p:sldId id="405" r:id="rId3"/>
    <p:sldId id="258" r:id="rId4"/>
    <p:sldId id="392" r:id="rId5"/>
    <p:sldId id="403" r:id="rId6"/>
    <p:sldId id="381" r:id="rId7"/>
    <p:sldId id="406" r:id="rId8"/>
    <p:sldId id="380" r:id="rId9"/>
    <p:sldId id="407" r:id="rId10"/>
    <p:sldId id="409" r:id="rId11"/>
    <p:sldId id="400" r:id="rId12"/>
    <p:sldId id="382" r:id="rId13"/>
    <p:sldId id="383" r:id="rId14"/>
    <p:sldId id="384" r:id="rId15"/>
    <p:sldId id="410" r:id="rId16"/>
    <p:sldId id="411" r:id="rId17"/>
    <p:sldId id="352" r:id="rId18"/>
    <p:sldId id="353" r:id="rId19"/>
    <p:sldId id="354" r:id="rId20"/>
    <p:sldId id="355" r:id="rId21"/>
    <p:sldId id="356" r:id="rId22"/>
    <p:sldId id="357" r:id="rId23"/>
    <p:sldId id="358" r:id="rId24"/>
    <p:sldId id="359" r:id="rId25"/>
    <p:sldId id="412" r:id="rId26"/>
    <p:sldId id="360" r:id="rId27"/>
    <p:sldId id="361" r:id="rId28"/>
    <p:sldId id="362" r:id="rId29"/>
    <p:sldId id="363" r:id="rId30"/>
    <p:sldId id="364" r:id="rId31"/>
    <p:sldId id="365" r:id="rId32"/>
    <p:sldId id="366" r:id="rId33"/>
    <p:sldId id="367" r:id="rId34"/>
    <p:sldId id="368" r:id="rId35"/>
    <p:sldId id="370" r:id="rId36"/>
    <p:sldId id="369" r:id="rId37"/>
    <p:sldId id="371" r:id="rId38"/>
    <p:sldId id="372" r:id="rId39"/>
    <p:sldId id="373" r:id="rId40"/>
    <p:sldId id="374" r:id="rId41"/>
    <p:sldId id="375" r:id="rId42"/>
    <p:sldId id="377" r:id="rId43"/>
    <p:sldId id="378" r:id="rId44"/>
    <p:sldId id="347" r:id="rId45"/>
    <p:sldId id="47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ruti Gadekar" initials="J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D59"/>
    <a:srgbClr val="00582A"/>
    <a:srgbClr val="DAE5F2"/>
    <a:srgbClr val="D7EBF5"/>
    <a:srgbClr val="CCECFF"/>
    <a:srgbClr val="DFDDF7"/>
    <a:srgbClr val="E3EBF1"/>
    <a:srgbClr val="98C4CE"/>
    <a:srgbClr val="7EDBE8"/>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3950" autoAdjust="0"/>
  </p:normalViewPr>
  <p:slideViewPr>
    <p:cSldViewPr>
      <p:cViewPr varScale="1">
        <p:scale>
          <a:sx n="103" d="100"/>
          <a:sy n="103" d="100"/>
        </p:scale>
        <p:origin x="18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E61AA-7EA1-4D72-A013-B26ADC009518}" type="datetimeFigureOut">
              <a:rPr lang="en-US" smtClean="0"/>
              <a:t>7/21/2020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0B61-172D-4509-B931-6E88C4E54591}" type="slidenum">
              <a:rPr lang="en-US" smtClean="0"/>
              <a:t>‹#›</a:t>
            </a:fld>
            <a:endParaRPr lang="en-US" dirty="0"/>
          </a:p>
        </p:txBody>
      </p:sp>
    </p:spTree>
    <p:extLst>
      <p:ext uri="{BB962C8B-B14F-4D97-AF65-F5344CB8AC3E}">
        <p14:creationId xmlns:p14="http://schemas.microsoft.com/office/powerpoint/2010/main" val="14160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a:t>
            </a:fld>
            <a:endParaRPr lang="en-US" dirty="0"/>
          </a:p>
        </p:txBody>
      </p:sp>
    </p:spTree>
    <p:extLst>
      <p:ext uri="{BB962C8B-B14F-4D97-AF65-F5344CB8AC3E}">
        <p14:creationId xmlns:p14="http://schemas.microsoft.com/office/powerpoint/2010/main" val="237417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Table 3.5 breaks out the revenue data by location for nine cities and shows 12 months of revenue and cost data.</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Every other column has been lightly shaded. This helps the reader quickly scan the table to see which values correspond with each month.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horizontal line between the revenue for Academy and the Total row helps the reader differentiate the revenue data for each location and indicates that a calculation has taken place to generate the totals by month.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Columns of numerical values in a table should be right-aligned. This makes it easy to see differences in the magnitude of values.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you are showing digits to the right of the decimal point, all values should include the same number of digits to the right of the decimal.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generally best to left-align text values within a column in a table, as in the Revenues by Location (the first) column of Table 3.5.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Column headings should either match the alignment of the data in the columns or be centered over the values, as in Table 3.5.</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13</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14</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Data on the quality rating, meal price, and the usual wait time for a table during peak hours were collected for a sample of 300 Los Angeles area restaurants.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Table 3.6 shows the data for the first ten restaurants.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Quality ratings - categorical data; Meal prices - quantitative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15</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crosstabulation of the data for quality rating and meal price data is shown in Table 3.7.</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left and top margin labels define the classes for the two variables. In the left margin, the row labels (Good, Very Good, and Excellent) correspond to the three classes of the quality rating variable.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the top margin, the column labels ($10–19, $20–29, $30–39, and $40–49) correspond to the four classes (or bins) of the meal price variable.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restaurant in the sample provides a quality rating and a meal price.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example, restaurant 5 is identified as having a very good quality rating and a meal price of $33. This restaurant belongs to the cell in row 2 and column 3.</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From the right margin, we see that data on quality ratings shows 84 good restaurants, 150 very good restaurants, and 66 excellent restaurants. Similarly, the bottom margin shows the counts for the meal price variable. The value of 300 in the bottom right corner of the table indicates that 300 restaurants were included in this data set.</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constructing a crosstabulation, we simply count the number of restaurants that belong to each of the cells in the crosstabulation.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16</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63244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18</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will investigate whether a relationship exists between the number of commercials shown and sales at the store the following week using a scatter chart.</a:t>
            </a:r>
          </a:p>
          <a:p>
            <a:endParaRPr lang="en-US" sz="1200" b="0" i="0" u="none" strike="noStrike" kern="1200" baseline="0" dirty="0">
              <a:solidFill>
                <a:schemeClr val="tx1"/>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steps involved to create a scatter chart using Excel’s chart tools are as follows: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Copy the data in the file </a:t>
            </a:r>
            <a:r>
              <a:rPr lang="en-US" sz="1200" b="0" i="1" u="none" strike="noStrike" kern="1200" baseline="0" dirty="0">
                <a:solidFill>
                  <a:schemeClr val="tx1"/>
                </a:solidFill>
                <a:latin typeface="+mn-lt"/>
                <a:ea typeface="+mn-ea"/>
                <a:cs typeface="+mn-cs"/>
              </a:rPr>
              <a:t>electronics </a:t>
            </a:r>
            <a:r>
              <a:rPr lang="en-US" sz="1200" b="0" i="0" u="none" strike="noStrike" kern="1200" baseline="0" dirty="0">
                <a:solidFill>
                  <a:schemeClr val="tx1"/>
                </a:solidFill>
                <a:latin typeface="+mn-lt"/>
                <a:ea typeface="+mn-ea"/>
                <a:cs typeface="+mn-cs"/>
              </a:rPr>
              <a:t>to a new excel worksheet in columns A through C and rows 1 through 11.</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 cells B2:C11</a:t>
            </a:r>
          </a:p>
          <a:p>
            <a:r>
              <a:rPr lang="en-US" sz="1200" b="0" i="0" u="none" strike="noStrike" kern="1200" baseline="0" dirty="0">
                <a:solidFill>
                  <a:schemeClr val="tx1"/>
                </a:solidFill>
                <a:latin typeface="+mn-lt"/>
                <a:ea typeface="+mn-ea"/>
                <a:cs typeface="+mn-cs"/>
              </a:rPr>
              <a:t>	Step 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in the Ribbon</a:t>
            </a:r>
          </a:p>
          <a:p>
            <a:r>
              <a:rPr lang="en-US" sz="1200" b="0" i="0" u="none" strike="noStrike" kern="1200" baseline="0" dirty="0">
                <a:solidFill>
                  <a:schemeClr val="tx1"/>
                </a:solidFill>
                <a:latin typeface="+mn-lt"/>
                <a:ea typeface="+mn-ea"/>
                <a:cs typeface="+mn-cs"/>
              </a:rPr>
              <a:t>	Step 3:</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Scatter (X,Y) or Bubble Chart </a:t>
            </a:r>
            <a:r>
              <a:rPr lang="en-US" sz="1200" b="0" i="0" u="none" strike="noStrike" kern="1200" baseline="0" dirty="0">
                <a:solidFill>
                  <a:schemeClr val="tx1"/>
                </a:solidFill>
                <a:latin typeface="+mn-lt"/>
                <a:ea typeface="+mn-ea"/>
                <a:cs typeface="+mn-cs"/>
              </a:rPr>
              <a:t>button in the </a:t>
            </a:r>
            <a:r>
              <a:rPr lang="en-US" sz="1200" b="1" i="0" u="none" strike="noStrike" kern="1200" baseline="0" dirty="0">
                <a:solidFill>
                  <a:schemeClr val="tx1"/>
                </a:solidFill>
                <a:latin typeface="+mn-lt"/>
                <a:ea typeface="+mn-ea"/>
                <a:cs typeface="+mn-cs"/>
              </a:rPr>
              <a:t>Charts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Step 4:</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When the list of scatter chart subtypes appears, click the </a:t>
            </a:r>
            <a:r>
              <a:rPr lang="en-US" sz="1200" b="1" i="0" u="none" strike="noStrike" kern="1200" baseline="0" dirty="0">
                <a:solidFill>
                  <a:schemeClr val="tx1"/>
                </a:solidFill>
                <a:latin typeface="+mn-lt"/>
                <a:ea typeface="+mn-ea"/>
                <a:cs typeface="+mn-cs"/>
              </a:rPr>
              <a:t>Scatter </a:t>
            </a:r>
            <a:r>
              <a:rPr lang="en-US" sz="1200" b="0" i="0" u="none" strike="noStrike" kern="1200" baseline="0" dirty="0">
                <a:solidFill>
                  <a:schemeClr val="tx1"/>
                </a:solidFill>
                <a:latin typeface="+mn-lt"/>
                <a:ea typeface="+mn-ea"/>
                <a:cs typeface="+mn-cs"/>
              </a:rPr>
              <a:t>button</a:t>
            </a:r>
          </a:p>
          <a:p>
            <a:r>
              <a:rPr lang="en-US" sz="1200" b="0" i="0" u="none" strike="noStrike" kern="1200" baseline="0" dirty="0">
                <a:solidFill>
                  <a:schemeClr val="tx1"/>
                </a:solidFill>
                <a:latin typeface="+mn-lt"/>
                <a:ea typeface="+mn-ea"/>
                <a:cs typeface="+mn-cs"/>
              </a:rPr>
              <a:t>	Step 5:</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DESIGN </a:t>
            </a:r>
            <a:r>
              <a:rPr lang="en-US" sz="1200" b="0" i="0" u="none" strike="noStrike" kern="1200" baseline="0" dirty="0">
                <a:solidFill>
                  <a:schemeClr val="tx1"/>
                </a:solidFill>
                <a:latin typeface="+mn-lt"/>
                <a:ea typeface="+mn-ea"/>
                <a:cs typeface="+mn-cs"/>
              </a:rPr>
              <a:t>tab under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0" i="0" u="none" strike="noStrike" kern="1200" baseline="0" dirty="0">
                <a:solidFill>
                  <a:schemeClr val="tx1"/>
                </a:solidFill>
                <a:latin typeface="+mn-lt"/>
                <a:ea typeface="+mn-ea"/>
                <a:cs typeface="+mn-cs"/>
              </a:rPr>
              <a:t>	Step 6:</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Chart Title</a:t>
            </a:r>
            <a:r>
              <a:rPr lang="en-US" sz="1200" b="0" i="0" u="none" strike="noStrike" kern="1200" baseline="0" dirty="0">
                <a:solidFill>
                  <a:schemeClr val="tx1"/>
                </a:solidFill>
                <a:latin typeface="+mn-lt"/>
                <a:ea typeface="+mn-ea"/>
                <a:cs typeface="+mn-cs"/>
              </a:rPr>
              <a:t>, and click </a:t>
            </a:r>
            <a:r>
              <a:rPr lang="en-US" sz="1200" b="1" i="0" u="none" strike="noStrike" kern="1200" baseline="0" dirty="0">
                <a:solidFill>
                  <a:schemeClr val="tx1"/>
                </a:solidFill>
                <a:latin typeface="+mn-lt"/>
                <a:ea typeface="+mn-ea"/>
                <a:cs typeface="+mn-cs"/>
              </a:rPr>
              <a:t>Above Chart</a:t>
            </a:r>
          </a:p>
          <a:p>
            <a:r>
              <a:rPr lang="en-US" sz="1200" b="0" i="0" u="none" strike="noStrike" kern="1200" baseline="0" dirty="0">
                <a:solidFill>
                  <a:schemeClr val="tx1"/>
                </a:solidFill>
                <a:latin typeface="+mn-lt"/>
                <a:ea typeface="+mn-ea"/>
                <a:cs typeface="+mn-cs"/>
              </a:rPr>
              <a:t>		Click on the text box above the chart, and replace the text with </a:t>
            </a:r>
            <a:r>
              <a:rPr lang="en-US" sz="1200" b="0" i="1" u="none" strike="noStrike" kern="1200" baseline="0" dirty="0">
                <a:solidFill>
                  <a:schemeClr val="tx1"/>
                </a:solidFill>
                <a:latin typeface="+mn-lt"/>
                <a:ea typeface="+mn-ea"/>
                <a:cs typeface="+mn-cs"/>
              </a:rPr>
              <a:t>Scatter Chart for the San Francisco electronics Store</a:t>
            </a:r>
          </a:p>
          <a:p>
            <a:r>
              <a:rPr lang="en-US" sz="1200" b="0" i="0" u="none" strike="noStrike" kern="1200" baseline="0" dirty="0">
                <a:solidFill>
                  <a:schemeClr val="tx1"/>
                </a:solidFill>
                <a:latin typeface="+mn-lt"/>
                <a:ea typeface="+mn-ea"/>
                <a:cs typeface="+mn-cs"/>
              </a:rPr>
              <a:t>	Step 7:</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Axis Title</a:t>
            </a:r>
            <a:r>
              <a:rPr lang="en-US" sz="1200" b="0" i="0" u="none" strike="noStrike" kern="1200" baseline="0" dirty="0">
                <a:solidFill>
                  <a:schemeClr val="tx1"/>
                </a:solidFill>
                <a:latin typeface="+mn-lt"/>
                <a:ea typeface="+mn-ea"/>
                <a:cs typeface="+mn-cs"/>
              </a:rPr>
              <a:t>, and click </a:t>
            </a:r>
            <a:r>
              <a:rPr lang="en-US" sz="1200" b="1" i="0" u="none" strike="noStrike" kern="1200" baseline="0" dirty="0">
                <a:solidFill>
                  <a:schemeClr val="tx1"/>
                </a:solidFill>
                <a:latin typeface="+mn-lt"/>
                <a:ea typeface="+mn-ea"/>
                <a:cs typeface="+mn-cs"/>
              </a:rPr>
              <a:t>Primary Vertical</a:t>
            </a:r>
          </a:p>
          <a:p>
            <a:r>
              <a:rPr lang="en-US" sz="1200" b="0" i="0" u="none" strike="noStrike" kern="1200" baseline="0" dirty="0">
                <a:solidFill>
                  <a:schemeClr val="tx1"/>
                </a:solidFill>
                <a:latin typeface="+mn-lt"/>
                <a:ea typeface="+mn-ea"/>
                <a:cs typeface="+mn-cs"/>
              </a:rPr>
              <a:t>		Click on the text box under the horizontal axis, and replace “Axis</a:t>
            </a:r>
          </a:p>
          <a:p>
            <a:r>
              <a:rPr lang="en-US" sz="1200" b="0" i="0" u="none" strike="noStrike" kern="1200" baseline="0" dirty="0">
                <a:solidFill>
                  <a:schemeClr val="tx1"/>
                </a:solidFill>
                <a:latin typeface="+mn-lt"/>
                <a:ea typeface="+mn-ea"/>
                <a:cs typeface="+mn-cs"/>
              </a:rPr>
              <a:t>		Title” with </a:t>
            </a:r>
            <a:r>
              <a:rPr lang="en-US" sz="1200" b="0" i="1" u="none" strike="noStrike" kern="1200" baseline="0" dirty="0">
                <a:solidFill>
                  <a:schemeClr val="tx1"/>
                </a:solidFill>
                <a:latin typeface="+mn-lt"/>
                <a:ea typeface="+mn-ea"/>
                <a:cs typeface="+mn-cs"/>
              </a:rPr>
              <a:t>number of Commercials</a:t>
            </a:r>
          </a:p>
          <a:p>
            <a:r>
              <a:rPr lang="en-US" sz="1200" b="0" i="0" u="none" strike="noStrike" kern="1200" baseline="0" dirty="0">
                <a:solidFill>
                  <a:schemeClr val="tx1"/>
                </a:solidFill>
                <a:latin typeface="+mn-lt"/>
                <a:ea typeface="+mn-ea"/>
                <a:cs typeface="+mn-cs"/>
              </a:rPr>
              <a:t>	Step 8:</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Axis Title, </a:t>
            </a:r>
            <a:r>
              <a:rPr lang="en-US" sz="1200" b="0" i="0" u="none" strike="noStrike" kern="1200" baseline="0" dirty="0">
                <a:solidFill>
                  <a:schemeClr val="tx1"/>
                </a:solidFill>
                <a:latin typeface="+mn-lt"/>
                <a:ea typeface="+mn-ea"/>
                <a:cs typeface="+mn-cs"/>
              </a:rPr>
              <a:t>and click </a:t>
            </a:r>
            <a:r>
              <a:rPr lang="en-US" sz="1200" b="1" i="0" u="none" strike="noStrike" kern="1200" baseline="0" dirty="0">
                <a:solidFill>
                  <a:schemeClr val="tx1"/>
                </a:solidFill>
                <a:latin typeface="+mn-lt"/>
                <a:ea typeface="+mn-ea"/>
                <a:cs typeface="+mn-cs"/>
              </a:rPr>
              <a:t>Primary Horizontal</a:t>
            </a:r>
          </a:p>
          <a:p>
            <a:r>
              <a:rPr lang="en-US" sz="1200" b="0" i="0" u="none" strike="noStrike" kern="1200" baseline="0" dirty="0">
                <a:solidFill>
                  <a:schemeClr val="tx1"/>
                </a:solidFill>
                <a:latin typeface="+mn-lt"/>
                <a:ea typeface="+mn-ea"/>
                <a:cs typeface="+mn-cs"/>
              </a:rPr>
              <a:t>		Click on the text box next to the vertical axis, and replace “Axis Title” with </a:t>
            </a:r>
            <a:r>
              <a:rPr lang="en-US" sz="1200" b="0" i="1" u="none" strike="noStrike" kern="1200" baseline="0" dirty="0">
                <a:solidFill>
                  <a:schemeClr val="tx1"/>
                </a:solidFill>
                <a:latin typeface="+mn-lt"/>
                <a:ea typeface="+mn-ea"/>
                <a:cs typeface="+mn-cs"/>
              </a:rPr>
              <a:t>Sales ($100s)</a:t>
            </a:r>
          </a:p>
          <a:p>
            <a:r>
              <a:rPr lang="en-US" sz="1200" b="0" i="0" u="none" strike="noStrike" kern="1200" baseline="0" dirty="0">
                <a:solidFill>
                  <a:schemeClr val="tx1"/>
                </a:solidFill>
                <a:latin typeface="+mn-lt"/>
                <a:ea typeface="+mn-ea"/>
                <a:cs typeface="+mn-cs"/>
              </a:rPr>
              <a:t>	Step 9:</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Right-click on the one of the horizontal grid lines in the body of the chart, and click </a:t>
            </a:r>
            <a:r>
              <a:rPr lang="en-US" sz="1200" b="1" i="0" u="none" strike="noStrike" kern="1200" baseline="0" dirty="0">
                <a:solidFill>
                  <a:schemeClr val="tx1"/>
                </a:solidFill>
                <a:latin typeface="+mn-lt"/>
                <a:ea typeface="+mn-ea"/>
                <a:cs typeface="+mn-cs"/>
              </a:rPr>
              <a:t>Delete</a:t>
            </a:r>
          </a:p>
          <a:p>
            <a:r>
              <a:rPr lang="en-US" sz="1200" b="0" i="0" u="none" strike="noStrike" kern="1200" baseline="0" dirty="0">
                <a:solidFill>
                  <a:schemeClr val="tx1"/>
                </a:solidFill>
                <a:latin typeface="+mn-lt"/>
                <a:ea typeface="+mn-ea"/>
                <a:cs typeface="+mn-cs"/>
              </a:rPr>
              <a:t>	Step 10:</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Right-click on the one of the vertical grid lines in the body of the chart, and click </a:t>
            </a:r>
            <a:r>
              <a:rPr lang="en-US" sz="1200" b="1" i="0" u="none" strike="noStrike" kern="1200" baseline="0" dirty="0">
                <a:solidFill>
                  <a:schemeClr val="tx1"/>
                </a:solidFill>
                <a:latin typeface="+mn-lt"/>
                <a:ea typeface="+mn-ea"/>
                <a:cs typeface="+mn-cs"/>
              </a:rPr>
              <a:t>Delete</a:t>
            </a:r>
          </a:p>
          <a:p>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add a linear trendline using Excel, we use the following steps:</a:t>
            </a:r>
          </a:p>
          <a:p>
            <a:r>
              <a:rPr lang="en-US" sz="1200" b="0" i="0" u="none" strike="noStrike" kern="1200" baseline="0" dirty="0">
                <a:solidFill>
                  <a:schemeClr val="tx1"/>
                </a:solidFill>
                <a:latin typeface="+mn-lt"/>
                <a:ea typeface="+mn-ea"/>
                <a:cs typeface="+mn-cs"/>
              </a:rPr>
              <a:t>	Step 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Right-click on one of the data points in the scatter chart, and select </a:t>
            </a:r>
            <a:r>
              <a:rPr lang="en-US" sz="1200" b="1" i="0" u="none" strike="noStrike" kern="1200" baseline="0" dirty="0">
                <a:solidFill>
                  <a:schemeClr val="tx1"/>
                </a:solidFill>
                <a:latin typeface="+mn-lt"/>
                <a:ea typeface="+mn-ea"/>
                <a:cs typeface="+mn-cs"/>
              </a:rPr>
              <a:t>Add Trendline…</a:t>
            </a:r>
          </a:p>
          <a:p>
            <a:r>
              <a:rPr lang="en-US" sz="1200" b="0" i="0" u="none" strike="noStrike" kern="1200" baseline="0" dirty="0">
                <a:solidFill>
                  <a:schemeClr val="tx1"/>
                </a:solidFill>
                <a:latin typeface="+mn-lt"/>
                <a:ea typeface="+mn-ea"/>
                <a:cs typeface="+mn-cs"/>
              </a:rPr>
              <a:t>	Step 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When the </a:t>
            </a:r>
            <a:r>
              <a:rPr lang="en-US" sz="1200" b="1" i="0" u="none" strike="noStrike" kern="1200" baseline="0" dirty="0">
                <a:solidFill>
                  <a:schemeClr val="tx1"/>
                </a:solidFill>
                <a:latin typeface="+mn-lt"/>
                <a:ea typeface="+mn-ea"/>
                <a:cs typeface="+mn-cs"/>
              </a:rPr>
              <a:t>Format Trendline </a:t>
            </a:r>
            <a:r>
              <a:rPr lang="en-US" sz="1200" b="0" i="0" u="none" strike="noStrike" kern="1200" baseline="0" dirty="0">
                <a:solidFill>
                  <a:schemeClr val="tx1"/>
                </a:solidFill>
                <a:latin typeface="+mn-lt"/>
                <a:ea typeface="+mn-ea"/>
                <a:cs typeface="+mn-cs"/>
              </a:rPr>
              <a:t>task pane appears, select </a:t>
            </a:r>
            <a:r>
              <a:rPr lang="en-US" sz="1200" b="1" i="0" u="none" strike="noStrike" kern="1200" baseline="0" dirty="0">
                <a:solidFill>
                  <a:schemeClr val="tx1"/>
                </a:solidFill>
                <a:latin typeface="+mn-lt"/>
                <a:ea typeface="+mn-ea"/>
                <a:cs typeface="+mn-cs"/>
              </a:rPr>
              <a:t>Linear </a:t>
            </a:r>
            <a:r>
              <a:rPr lang="en-US" sz="1200" b="0" i="0" u="none" strike="noStrike" kern="1200" baseline="0" dirty="0">
                <a:solidFill>
                  <a:schemeClr val="tx1"/>
                </a:solidFill>
                <a:latin typeface="+mn-lt"/>
                <a:ea typeface="+mn-ea"/>
                <a:cs typeface="+mn-cs"/>
              </a:rPr>
              <a:t>under </a:t>
            </a:r>
            <a:r>
              <a:rPr lang="en-US" sz="1200" b="1" i="0" u="none" strike="noStrike" kern="1200" baseline="0" dirty="0">
                <a:solidFill>
                  <a:schemeClr val="tx1"/>
                </a:solidFill>
                <a:latin typeface="+mn-lt"/>
                <a:ea typeface="+mn-ea"/>
                <a:cs typeface="+mn-cs"/>
              </a:rPr>
              <a:t>TRENDLINE OPTIONS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19</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number of commercials (</a:t>
            </a:r>
            <a:r>
              <a:rPr lang="en-US" sz="1200" b="0" i="1" u="none" strike="noStrike" kern="1200" baseline="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 is shown on the horizontal axis, and sales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 are shown on the vertical axis.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week 1,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 2 and </a:t>
            </a:r>
            <a:r>
              <a:rPr lang="en-US" sz="1200" b="0" i="1"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 50. A point is plotted on the scatter chart at those coordinates; similar points are plotted for the other nine weeks.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Note that during two of the weeks, one commercial was shown, during two of the weeks, two commercials were shown, and so 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completed scatter chart in Figure 3.14 indicates a positive linear relationship (or positive correlation) between the number of commercials and sales: higher sales are associated with a higher number of commercials. </a:t>
            </a:r>
          </a:p>
        </p:txBody>
      </p:sp>
      <p:sp>
        <p:nvSpPr>
          <p:cNvPr id="4" name="Slide Number Placeholder 3"/>
          <p:cNvSpPr>
            <a:spLocks noGrp="1"/>
          </p:cNvSpPr>
          <p:nvPr>
            <p:ph type="sldNum" sz="quarter" idx="10"/>
          </p:nvPr>
        </p:nvSpPr>
        <p:spPr/>
        <p:txBody>
          <a:bodyPr/>
          <a:lstStyle/>
          <a:p>
            <a:fld id="{54F60B61-172D-4509-B931-6E88C4E54591}" type="slidenum">
              <a:rPr lang="en-US" smtClean="0"/>
              <a:t>20</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Table 3.9 contains total sales amounts (in $100s) for air compressors during each month in the most recent calendar year. To create the line chart to this data, the steps are as follows: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Copy the data in the file </a:t>
            </a:r>
            <a:r>
              <a:rPr lang="en-US" sz="1200" b="0" i="1" u="none" strike="noStrike" kern="1200" baseline="0" dirty="0">
                <a:solidFill>
                  <a:schemeClr val="tx1"/>
                </a:solidFill>
                <a:latin typeface="+mn-lt"/>
                <a:ea typeface="+mn-ea"/>
                <a:cs typeface="+mn-cs"/>
              </a:rPr>
              <a:t>Kirkland </a:t>
            </a:r>
            <a:r>
              <a:rPr lang="en-US" sz="1200" b="0" i="0" u="none" strike="noStrike" kern="1200" baseline="0" dirty="0">
                <a:solidFill>
                  <a:schemeClr val="tx1"/>
                </a:solidFill>
                <a:latin typeface="+mn-lt"/>
                <a:ea typeface="+mn-ea"/>
                <a:cs typeface="+mn-cs"/>
              </a:rPr>
              <a:t>to a new excel worksheet in columns A and B; rows 1 through 13.</a:t>
            </a:r>
          </a:p>
          <a:p>
            <a:r>
              <a:rPr lang="en-US" sz="1200" b="0" i="0" u="none" strike="noStrike" kern="1200" baseline="0" dirty="0">
                <a:solidFill>
                  <a:schemeClr val="tx1"/>
                </a:solidFill>
                <a:latin typeface="+mn-lt"/>
                <a:ea typeface="+mn-ea"/>
                <a:cs typeface="+mn-cs"/>
              </a:rPr>
              <a:t>	Step 1: Select cells A2:B13</a:t>
            </a:r>
          </a:p>
          <a:p>
            <a:r>
              <a:rPr lang="en-US" sz="1200" b="0" i="0" u="none" strike="noStrike" kern="1200" baseline="0" dirty="0">
                <a:solidFill>
                  <a:schemeClr val="tx1"/>
                </a:solidFill>
                <a:latin typeface="+mn-lt"/>
                <a:ea typeface="+mn-ea"/>
                <a:cs typeface="+mn-cs"/>
              </a:rPr>
              <a:t>	Step 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0" i="0" u="none" strike="noStrike" kern="1200" baseline="0" dirty="0">
                <a:solidFill>
                  <a:schemeClr val="tx1"/>
                </a:solidFill>
                <a:latin typeface="+mn-lt"/>
                <a:ea typeface="+mn-ea"/>
                <a:cs typeface="+mn-cs"/>
              </a:rPr>
              <a:t>	Step 3:</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Line Chart </a:t>
            </a:r>
            <a:r>
              <a:rPr lang="en-US" sz="1200" b="0" i="0" u="none" strike="noStrike" kern="1200" baseline="0" dirty="0">
                <a:solidFill>
                  <a:schemeClr val="tx1"/>
                </a:solidFill>
                <a:latin typeface="+mn-lt"/>
                <a:ea typeface="+mn-ea"/>
                <a:cs typeface="+mn-cs"/>
              </a:rPr>
              <a:t>button in the </a:t>
            </a:r>
            <a:r>
              <a:rPr lang="en-US" sz="1200" b="1" i="0" u="none" strike="noStrike" kern="1200" baseline="0" dirty="0">
                <a:solidFill>
                  <a:schemeClr val="tx1"/>
                </a:solidFill>
                <a:latin typeface="+mn-lt"/>
                <a:ea typeface="+mn-ea"/>
                <a:cs typeface="+mn-cs"/>
              </a:rPr>
              <a:t>Charts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Step 4:</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When the list of line chart subtypes appears, click the </a:t>
            </a:r>
            <a:r>
              <a:rPr lang="en-US" sz="1200" b="1" i="0" u="none" strike="noStrike" kern="1200" baseline="0" dirty="0">
                <a:solidFill>
                  <a:schemeClr val="tx1"/>
                </a:solidFill>
                <a:latin typeface="+mn-lt"/>
                <a:ea typeface="+mn-ea"/>
                <a:cs typeface="+mn-cs"/>
              </a:rPr>
              <a:t>Line with Markers </a:t>
            </a:r>
            <a:r>
              <a:rPr lang="en-US" sz="1200" b="0" i="0" u="none" strike="noStrike" kern="1200" baseline="0" dirty="0">
                <a:solidFill>
                  <a:schemeClr val="tx1"/>
                </a:solidFill>
                <a:latin typeface="+mn-lt"/>
                <a:ea typeface="+mn-ea"/>
                <a:cs typeface="+mn-cs"/>
              </a:rPr>
              <a:t>button under </a:t>
            </a:r>
            <a:r>
              <a:rPr lang="en-US" sz="1200" b="1" i="0" u="none" strike="noStrike" kern="1200" baseline="0" dirty="0">
                <a:solidFill>
                  <a:schemeClr val="tx1"/>
                </a:solidFill>
                <a:latin typeface="+mn-lt"/>
                <a:ea typeface="+mn-ea"/>
                <a:cs typeface="+mn-cs"/>
              </a:rPr>
              <a:t>2-D Line</a:t>
            </a:r>
          </a:p>
          <a:p>
            <a:r>
              <a:rPr lang="en-US" sz="1200" b="0" i="0" u="none" strike="noStrike" kern="1200" baseline="0" dirty="0">
                <a:solidFill>
                  <a:schemeClr val="tx1"/>
                </a:solidFill>
                <a:latin typeface="+mn-lt"/>
                <a:ea typeface="+mn-ea"/>
                <a:cs typeface="+mn-cs"/>
              </a:rPr>
              <a:t>		This creates a line chart for sales with a basic layout and minimum formatting</a:t>
            </a:r>
          </a:p>
          <a:p>
            <a:r>
              <a:rPr lang="en-US" sz="1200" b="0" i="0" u="none" strike="noStrike" kern="1200" baseline="0" dirty="0">
                <a:solidFill>
                  <a:schemeClr val="tx1"/>
                </a:solidFill>
                <a:latin typeface="+mn-lt"/>
                <a:ea typeface="+mn-ea"/>
                <a:cs typeface="+mn-cs"/>
              </a:rPr>
              <a:t>	Step 5:</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 the line chart that was just created to reveal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0" i="0" u="none" strike="noStrike" kern="1200" baseline="0" dirty="0">
                <a:solidFill>
                  <a:schemeClr val="tx1"/>
                </a:solidFill>
                <a:latin typeface="+mn-lt"/>
                <a:ea typeface="+mn-ea"/>
                <a:cs typeface="+mn-cs"/>
              </a:rPr>
              <a:t>		Click the </a:t>
            </a:r>
            <a:r>
              <a:rPr lang="en-US" sz="1200" b="1" i="0" u="none" strike="noStrike" kern="1200" baseline="0" dirty="0">
                <a:solidFill>
                  <a:schemeClr val="tx1"/>
                </a:solidFill>
                <a:latin typeface="+mn-lt"/>
                <a:ea typeface="+mn-ea"/>
                <a:cs typeface="+mn-cs"/>
              </a:rPr>
              <a:t>DESIGN </a:t>
            </a:r>
            <a:r>
              <a:rPr lang="en-US" sz="1200" b="0" i="0" u="none" strike="noStrike" kern="1200" baseline="0" dirty="0">
                <a:solidFill>
                  <a:schemeClr val="tx1"/>
                </a:solidFill>
                <a:latin typeface="+mn-lt"/>
                <a:ea typeface="+mn-ea"/>
                <a:cs typeface="+mn-cs"/>
              </a:rPr>
              <a:t>tab under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0" i="0" u="none" strike="noStrike" kern="1200" baseline="0" dirty="0">
                <a:solidFill>
                  <a:schemeClr val="tx1"/>
                </a:solidFill>
                <a:latin typeface="+mn-lt"/>
                <a:ea typeface="+mn-ea"/>
                <a:cs typeface="+mn-cs"/>
              </a:rPr>
              <a:t>	Step 6:</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Axis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Primary Vertical</a:t>
            </a:r>
          </a:p>
          <a:p>
            <a:r>
              <a:rPr lang="en-US" sz="1200" b="0" i="0" u="none" strike="noStrike" kern="1200" baseline="0" dirty="0">
                <a:solidFill>
                  <a:schemeClr val="tx1"/>
                </a:solidFill>
                <a:latin typeface="+mn-lt"/>
                <a:ea typeface="+mn-ea"/>
                <a:cs typeface="+mn-cs"/>
              </a:rPr>
              <a:t>		Click on the text box next to the vertical axis, and replace “Axis Title” with </a:t>
            </a:r>
            <a:r>
              <a:rPr lang="en-US" sz="1200" b="0" i="1" u="none" strike="noStrike" kern="1200" baseline="0" dirty="0">
                <a:solidFill>
                  <a:schemeClr val="tx1"/>
                </a:solidFill>
                <a:latin typeface="+mn-lt"/>
                <a:ea typeface="+mn-ea"/>
                <a:cs typeface="+mn-cs"/>
              </a:rPr>
              <a:t>Sales ($100s)</a:t>
            </a:r>
          </a:p>
          <a:p>
            <a:r>
              <a:rPr lang="en-US" sz="1200" b="0" i="0" u="none" strike="noStrike" kern="1200" baseline="0" dirty="0">
                <a:solidFill>
                  <a:schemeClr val="tx1"/>
                </a:solidFill>
                <a:latin typeface="+mn-lt"/>
                <a:ea typeface="+mn-ea"/>
                <a:cs typeface="+mn-cs"/>
              </a:rPr>
              <a:t>	Step 7:</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Chart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Above Chart</a:t>
            </a:r>
          </a:p>
          <a:p>
            <a:r>
              <a:rPr lang="en-US" sz="1200" b="0" i="0" u="none" strike="noStrike" kern="1200" baseline="0" dirty="0">
                <a:solidFill>
                  <a:schemeClr val="tx1"/>
                </a:solidFill>
                <a:latin typeface="+mn-lt"/>
                <a:ea typeface="+mn-ea"/>
                <a:cs typeface="+mn-cs"/>
              </a:rPr>
              <a:t>		Click on the text box above the chart, and replace “Chart Title” with </a:t>
            </a:r>
            <a:r>
              <a:rPr lang="en-US" sz="1200" b="0" i="1" u="none" strike="noStrike" kern="1200" baseline="0" dirty="0">
                <a:solidFill>
                  <a:schemeClr val="tx1"/>
                </a:solidFill>
                <a:latin typeface="+mn-lt"/>
                <a:ea typeface="+mn-ea"/>
                <a:cs typeface="+mn-cs"/>
              </a:rPr>
              <a:t>line Chart for Monthly Sales data</a:t>
            </a:r>
          </a:p>
          <a:p>
            <a:r>
              <a:rPr lang="en-US" sz="1200" b="0" i="0" u="none" strike="noStrike" kern="1200" baseline="0" dirty="0">
                <a:solidFill>
                  <a:schemeClr val="tx1"/>
                </a:solidFill>
                <a:latin typeface="+mn-lt"/>
                <a:ea typeface="+mn-ea"/>
                <a:cs typeface="+mn-cs"/>
              </a:rPr>
              <a:t>	Step 8:</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Right-click on one of the horizontal lines in the chart, and click </a:t>
            </a:r>
            <a:r>
              <a:rPr lang="en-US" sz="1200" b="1" i="0" u="none" strike="noStrike" kern="1200" baseline="0" dirty="0">
                <a:solidFill>
                  <a:schemeClr val="tx1"/>
                </a:solidFill>
                <a:latin typeface="+mn-lt"/>
                <a:ea typeface="+mn-ea"/>
                <a:cs typeface="+mn-cs"/>
              </a:rPr>
              <a:t>Delete</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21</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22</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Let us consider the case of Gossamer Industries, a firm that produces fine silk clothing products.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Gossamer is interested in tracking the sales of one of its most popular items, a particular style of women’s scarf.</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Table 3.1 and Figure 3.3 provide examples of a table and chart with low data-ink ratios used to display sales of this style of women’s scarf.</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data used in this table and Figure represent product sales by day.</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5</a:t>
            </a:fld>
            <a:endParaRPr lang="en-US" dirty="0"/>
          </a:p>
        </p:txBody>
      </p:sp>
    </p:spTree>
    <p:extLst>
      <p:ext uri="{BB962C8B-B14F-4D97-AF65-F5344CB8AC3E}">
        <p14:creationId xmlns:p14="http://schemas.microsoft.com/office/powerpoint/2010/main" val="57246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23</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can create a line chart in Excel that shows sales in both regions, as in Figure 3.16, by following similar steps but selecting cells A2:C14 in the file </a:t>
            </a:r>
            <a:r>
              <a:rPr lang="en-US" sz="1200" b="0" i="1" u="none" strike="noStrike" kern="1200" baseline="0" dirty="0">
                <a:solidFill>
                  <a:schemeClr val="tx1"/>
                </a:solidFill>
                <a:latin typeface="+mn-lt"/>
                <a:ea typeface="+mn-ea"/>
                <a:cs typeface="+mn-cs"/>
              </a:rPr>
              <a:t>KirklandRegional </a:t>
            </a:r>
            <a:r>
              <a:rPr lang="en-US" sz="1200" b="0" i="0" u="none" strike="noStrike" kern="1200" baseline="0" dirty="0">
                <a:solidFill>
                  <a:schemeClr val="tx1"/>
                </a:solidFill>
                <a:latin typeface="+mn-lt"/>
                <a:ea typeface="+mn-ea"/>
                <a:cs typeface="+mn-cs"/>
              </a:rPr>
              <a:t>before creating the line chart.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Sales in both the North and South regions seemed to follow the same increasing/decreasing pattern until October.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Starting in October, sales in the North continued to decrease while sales in the South increased.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would probably want to investigate any changes that occurred in the North region around October.</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24</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create a sparkline in Excel:</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 Click </a:t>
            </a:r>
            <a:r>
              <a:rPr lang="en-US" sz="1200" b="1" i="0" u="none" strike="noStrike" kern="1200" baseline="0" dirty="0">
                <a:solidFill>
                  <a:schemeClr val="tx1"/>
                </a:solidFill>
                <a:latin typeface="+mn-lt"/>
                <a:ea typeface="+mn-ea"/>
                <a:cs typeface="+mn-cs"/>
              </a:rPr>
              <a:t>Line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Sparklines </a:t>
            </a:r>
            <a:r>
              <a:rPr lang="en-US" sz="1200" b="0" i="0" u="none" strike="noStrike" kern="1200" baseline="0" dirty="0">
                <a:solidFill>
                  <a:schemeClr val="tx1"/>
                </a:solidFill>
                <a:latin typeface="+mn-lt"/>
                <a:ea typeface="+mn-ea"/>
                <a:cs typeface="+mn-cs"/>
              </a:rPr>
              <a:t>group</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3: When the </a:t>
            </a:r>
            <a:r>
              <a:rPr lang="en-US" sz="1200" b="1" i="0" u="none" strike="noStrike" kern="1200" baseline="0" dirty="0">
                <a:solidFill>
                  <a:schemeClr val="tx1"/>
                </a:solidFill>
                <a:latin typeface="+mn-lt"/>
                <a:ea typeface="+mn-ea"/>
                <a:cs typeface="+mn-cs"/>
              </a:rPr>
              <a:t>Create Sparklines </a:t>
            </a:r>
            <a:r>
              <a:rPr lang="en-US" sz="1200" b="0" i="0" u="none" strike="noStrike" kern="1200" baseline="0" dirty="0">
                <a:solidFill>
                  <a:schemeClr val="tx1"/>
                </a:solidFill>
                <a:latin typeface="+mn-lt"/>
                <a:ea typeface="+mn-ea"/>
                <a:cs typeface="+mn-cs"/>
              </a:rPr>
              <a:t>dialog box opens,</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B3:B14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Data Range: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B15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Location Range: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OK</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4: Copy cell B15 to cell C15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25</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sparklines in cells B15 and C15 do not indicate the magnitude of sales in the North and South regions, but they do show the overall trend for these data.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Sales in the North appear to be decreasing in recent time, and sales in the South appear to be increasing overall.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sparklines are input directly into the cell in Excel, we can also type text directly into the same cell that will then be overlaid on the sparkline, or we can add shading to the cell, which will appear as the background.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Figure 3.17, we have shaded cells B15 and C15 to highlight the sparklines.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can be seen, sparklines provide an efficient and simple way to display basic information about a time series.</a:t>
            </a:r>
          </a:p>
        </p:txBody>
      </p:sp>
      <p:sp>
        <p:nvSpPr>
          <p:cNvPr id="4" name="Slide Number Placeholder 3"/>
          <p:cNvSpPr>
            <a:spLocks noGrp="1"/>
          </p:cNvSpPr>
          <p:nvPr>
            <p:ph type="sldNum" sz="quarter" idx="10"/>
          </p:nvPr>
        </p:nvSpPr>
        <p:spPr/>
        <p:txBody>
          <a:bodyPr/>
          <a:lstStyle/>
          <a:p>
            <a:fld id="{54F60B61-172D-4509-B931-6E88C4E54591}" type="slidenum">
              <a:rPr lang="en-US" smtClean="0"/>
              <a:t>26</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27</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Consider the regional supervisor who wants to examine the number of accounts being handled by each manager. Figure 3.18 shows a bar chart created in Excel displaying these data. To create this bar chart in Excel:</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 Select cells A2:B9</a:t>
            </a:r>
          </a:p>
          <a:p>
            <a:r>
              <a:rPr lang="en-US" sz="1200" b="0" i="0" u="none" strike="noStrike" kern="1200" baseline="0" dirty="0">
                <a:solidFill>
                  <a:schemeClr val="tx1"/>
                </a:solidFill>
                <a:latin typeface="+mn-lt"/>
                <a:ea typeface="+mn-ea"/>
                <a:cs typeface="+mn-cs"/>
              </a:rPr>
              <a:t>	Step 2: 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0" i="0" u="none" strike="noStrike" kern="1200" baseline="0" dirty="0">
                <a:solidFill>
                  <a:schemeClr val="tx1"/>
                </a:solidFill>
                <a:latin typeface="+mn-lt"/>
                <a:ea typeface="+mn-ea"/>
                <a:cs typeface="+mn-cs"/>
              </a:rPr>
              <a:t>	Step 3: Click the </a:t>
            </a:r>
            <a:r>
              <a:rPr lang="en-US" sz="1200" b="1" i="0" u="none" strike="noStrike" kern="1200" baseline="0" dirty="0">
                <a:solidFill>
                  <a:schemeClr val="tx1"/>
                </a:solidFill>
                <a:latin typeface="+mn-lt"/>
                <a:ea typeface="+mn-ea"/>
                <a:cs typeface="+mn-cs"/>
              </a:rPr>
              <a:t>Insert Bar Chart </a:t>
            </a:r>
            <a:r>
              <a:rPr lang="en-US" sz="1200" b="0" i="0" u="none" strike="noStrike" kern="1200" baseline="0" dirty="0">
                <a:solidFill>
                  <a:schemeClr val="tx1"/>
                </a:solidFill>
                <a:latin typeface="+mn-lt"/>
                <a:ea typeface="+mn-ea"/>
                <a:cs typeface="+mn-cs"/>
              </a:rPr>
              <a:t>button in the </a:t>
            </a:r>
            <a:r>
              <a:rPr lang="en-US" sz="1200" b="1" i="0" u="none" strike="noStrike" kern="1200" baseline="0" dirty="0">
                <a:solidFill>
                  <a:schemeClr val="tx1"/>
                </a:solidFill>
                <a:latin typeface="+mn-lt"/>
                <a:ea typeface="+mn-ea"/>
                <a:cs typeface="+mn-cs"/>
              </a:rPr>
              <a:t>Charts </a:t>
            </a:r>
            <a:r>
              <a:rPr lang="en-US" sz="1200" b="0" i="0" u="none" strike="noStrike" kern="1200" baseline="0" dirty="0">
                <a:solidFill>
                  <a:schemeClr val="tx1"/>
                </a:solidFill>
                <a:latin typeface="+mn-lt"/>
                <a:ea typeface="+mn-ea"/>
                <a:cs typeface="+mn-cs"/>
              </a:rPr>
              <a:t>group</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4: When the list of bar chart subtypes appears:</a:t>
            </a:r>
          </a:p>
          <a:p>
            <a:r>
              <a:rPr lang="en-US" sz="1200" b="0" i="0" u="none" strike="noStrike" kern="1200" baseline="0" dirty="0">
                <a:solidFill>
                  <a:schemeClr val="tx1"/>
                </a:solidFill>
                <a:latin typeface="+mn-lt"/>
                <a:ea typeface="+mn-ea"/>
                <a:cs typeface="+mn-cs"/>
              </a:rPr>
              <a:t>		Click the </a:t>
            </a:r>
            <a:r>
              <a:rPr lang="en-US" sz="1200" b="1" i="0" u="none" strike="noStrike" kern="1200" baseline="0" dirty="0">
                <a:solidFill>
                  <a:schemeClr val="tx1"/>
                </a:solidFill>
                <a:latin typeface="+mn-lt"/>
                <a:ea typeface="+mn-ea"/>
                <a:cs typeface="+mn-cs"/>
              </a:rPr>
              <a:t>Clustered Bar </a:t>
            </a:r>
            <a:r>
              <a:rPr lang="en-US" sz="1200" b="0" i="0" u="none" strike="noStrike" kern="1200" baseline="0" dirty="0">
                <a:solidFill>
                  <a:schemeClr val="tx1"/>
                </a:solidFill>
                <a:latin typeface="+mn-lt"/>
                <a:ea typeface="+mn-ea"/>
                <a:cs typeface="+mn-cs"/>
              </a:rPr>
              <a:t>button in the </a:t>
            </a:r>
            <a:r>
              <a:rPr lang="en-US" sz="1200" b="1" i="0" u="none" strike="noStrike" kern="1200" baseline="0" dirty="0">
                <a:solidFill>
                  <a:schemeClr val="tx1"/>
                </a:solidFill>
                <a:latin typeface="+mn-lt"/>
                <a:ea typeface="+mn-ea"/>
                <a:cs typeface="+mn-cs"/>
              </a:rPr>
              <a:t>2-D Bar </a:t>
            </a:r>
            <a:r>
              <a:rPr lang="en-US" sz="1200" b="0" i="0" u="none" strike="noStrike" kern="1200" baseline="0" dirty="0">
                <a:solidFill>
                  <a:schemeClr val="tx1"/>
                </a:solidFill>
                <a:latin typeface="+mn-lt"/>
                <a:ea typeface="+mn-ea"/>
                <a:cs typeface="+mn-cs"/>
              </a:rPr>
              <a:t>section</a:t>
            </a:r>
          </a:p>
          <a:p>
            <a:r>
              <a:rPr lang="en-US" sz="1200" b="0" i="0" u="none" strike="noStrike" kern="1200" baseline="0" dirty="0">
                <a:solidFill>
                  <a:schemeClr val="tx1"/>
                </a:solidFill>
                <a:latin typeface="+mn-lt"/>
                <a:ea typeface="+mn-ea"/>
                <a:cs typeface="+mn-cs"/>
              </a:rPr>
              <a:t>	Step 5: Select the bar chart that was just created to reveal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0" i="0" u="none" strike="noStrike" kern="1200" baseline="0" dirty="0">
                <a:solidFill>
                  <a:schemeClr val="tx1"/>
                </a:solidFill>
                <a:latin typeface="+mn-lt"/>
                <a:ea typeface="+mn-ea"/>
                <a:cs typeface="+mn-cs"/>
              </a:rPr>
              <a:t>		Click the </a:t>
            </a:r>
            <a:r>
              <a:rPr lang="en-US" sz="1200" b="1" i="0" u="none" strike="noStrike" kern="1200" baseline="0" dirty="0">
                <a:solidFill>
                  <a:schemeClr val="tx1"/>
                </a:solidFill>
                <a:latin typeface="+mn-lt"/>
                <a:ea typeface="+mn-ea"/>
                <a:cs typeface="+mn-cs"/>
              </a:rPr>
              <a:t>DESIGN </a:t>
            </a:r>
            <a:r>
              <a:rPr lang="en-US" sz="1200" b="0" i="0" u="none" strike="noStrike" kern="1200" baseline="0" dirty="0">
                <a:solidFill>
                  <a:schemeClr val="tx1"/>
                </a:solidFill>
                <a:latin typeface="+mn-lt"/>
                <a:ea typeface="+mn-ea"/>
                <a:cs typeface="+mn-cs"/>
              </a:rPr>
              <a:t>tab under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6: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Axis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Primary Horizontal</a:t>
            </a:r>
          </a:p>
          <a:p>
            <a:r>
              <a:rPr lang="en-US" sz="1200" b="0" i="0" u="none" strike="noStrike" kern="1200" baseline="0" dirty="0">
                <a:solidFill>
                  <a:schemeClr val="tx1"/>
                </a:solidFill>
                <a:latin typeface="+mn-lt"/>
                <a:ea typeface="+mn-ea"/>
                <a:cs typeface="+mn-cs"/>
              </a:rPr>
              <a:t>		Click on the text box next to the vertical axis, and replace “Axis Title” with </a:t>
            </a:r>
            <a:r>
              <a:rPr lang="en-US" sz="1200" b="0" i="1" u="none" strike="noStrike" kern="1200" baseline="0" dirty="0">
                <a:solidFill>
                  <a:schemeClr val="tx1"/>
                </a:solidFill>
                <a:latin typeface="+mn-lt"/>
                <a:ea typeface="+mn-ea"/>
                <a:cs typeface="+mn-cs"/>
              </a:rPr>
              <a:t>Accounts Managed</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7: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Axis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Primary Vertical</a:t>
            </a:r>
          </a:p>
          <a:p>
            <a:r>
              <a:rPr lang="en-US" sz="1200" b="0" i="0" u="none" strike="noStrike" kern="1200" baseline="0" dirty="0">
                <a:solidFill>
                  <a:schemeClr val="tx1"/>
                </a:solidFill>
                <a:latin typeface="+mn-lt"/>
                <a:ea typeface="+mn-ea"/>
                <a:cs typeface="+mn-cs"/>
              </a:rPr>
              <a:t>		Click on the text box next to the vertical axis, and replace “Axis Title” with </a:t>
            </a:r>
            <a:r>
              <a:rPr lang="en-US" sz="1200" b="0" i="1" u="none" strike="noStrike" kern="1200" baseline="0" dirty="0">
                <a:solidFill>
                  <a:schemeClr val="tx1"/>
                </a:solidFill>
                <a:latin typeface="+mn-lt"/>
                <a:ea typeface="+mn-ea"/>
                <a:cs typeface="+mn-cs"/>
              </a:rPr>
              <a:t>Manager</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8: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Chart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Above Chart</a:t>
            </a:r>
          </a:p>
          <a:p>
            <a:r>
              <a:rPr lang="en-US" sz="1200" b="0" i="0" u="none" strike="noStrike" kern="1200" baseline="0" dirty="0">
                <a:solidFill>
                  <a:schemeClr val="tx1"/>
                </a:solidFill>
                <a:latin typeface="+mn-lt"/>
                <a:ea typeface="+mn-ea"/>
                <a:cs typeface="+mn-cs"/>
              </a:rPr>
              <a:t>		Click on the text box above the chart, and replace “Chart Title” with </a:t>
            </a:r>
            <a:r>
              <a:rPr lang="en-US" sz="1200" b="0" i="1" u="none" strike="noStrike" kern="1200" baseline="0" dirty="0">
                <a:solidFill>
                  <a:schemeClr val="tx1"/>
                </a:solidFill>
                <a:latin typeface="+mn-lt"/>
                <a:ea typeface="+mn-ea"/>
                <a:cs typeface="+mn-cs"/>
              </a:rPr>
              <a:t>Bar Chart of Accounts Managed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9: Right-click on one of the vertical lines in the chart, and click </a:t>
            </a:r>
            <a:r>
              <a:rPr lang="en-US" sz="1200" b="1" i="0" u="none" strike="noStrike" kern="1200" baseline="0" dirty="0">
                <a:solidFill>
                  <a:schemeClr val="tx1"/>
                </a:solidFill>
                <a:latin typeface="+mn-lt"/>
                <a:ea typeface="+mn-ea"/>
                <a:cs typeface="+mn-cs"/>
              </a:rPr>
              <a:t>Delete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28</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can make the bar chart in Figure 3.18 even easier to read by ordering the results by the number of accounts managed.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the completed bar chart in Excel, shown in Figure 3.19, we can easily compare the relative number of accounts managed for all managers.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can do this with the following steps: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 Select cells A1:B9</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 Right-click any of the cells A1:B9</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Sort</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Custom Sort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3: When the </a:t>
            </a:r>
            <a:r>
              <a:rPr lang="en-US" sz="1200" b="1" i="0" u="none" strike="noStrike" kern="1200" baseline="0" dirty="0">
                <a:solidFill>
                  <a:schemeClr val="tx1"/>
                </a:solidFill>
                <a:latin typeface="+mn-lt"/>
                <a:ea typeface="+mn-ea"/>
                <a:cs typeface="+mn-cs"/>
              </a:rPr>
              <a:t>Sort </a:t>
            </a:r>
            <a:r>
              <a:rPr lang="en-US" sz="1200" b="0" i="0" u="none" strike="noStrike" kern="1200" baseline="0" dirty="0">
                <a:solidFill>
                  <a:schemeClr val="tx1"/>
                </a:solidFill>
                <a:latin typeface="+mn-lt"/>
                <a:ea typeface="+mn-ea"/>
                <a:cs typeface="+mn-cs"/>
              </a:rPr>
              <a:t>dialog box appears:</a:t>
            </a:r>
          </a:p>
          <a:p>
            <a:r>
              <a:rPr lang="en-US" sz="1200" b="0" i="0" u="none" strike="noStrike" kern="1200" baseline="0" dirty="0">
                <a:solidFill>
                  <a:schemeClr val="tx1"/>
                </a:solidFill>
                <a:latin typeface="+mn-lt"/>
                <a:ea typeface="+mn-ea"/>
                <a:cs typeface="+mn-cs"/>
              </a:rPr>
              <a:t>		Make sure that the check box for </a:t>
            </a:r>
            <a:r>
              <a:rPr lang="en-US" sz="1200" b="1" i="0" u="none" strike="noStrike" kern="1200" baseline="0" dirty="0">
                <a:solidFill>
                  <a:schemeClr val="tx1"/>
                </a:solidFill>
                <a:latin typeface="+mn-lt"/>
                <a:ea typeface="+mn-ea"/>
                <a:cs typeface="+mn-cs"/>
              </a:rPr>
              <a:t>My data has headers </a:t>
            </a:r>
            <a:r>
              <a:rPr lang="en-US" sz="1200" b="0" i="0" u="none" strike="noStrike" kern="1200" baseline="0" dirty="0">
                <a:solidFill>
                  <a:schemeClr val="tx1"/>
                </a:solidFill>
                <a:latin typeface="+mn-lt"/>
                <a:ea typeface="+mn-ea"/>
                <a:cs typeface="+mn-cs"/>
              </a:rPr>
              <a:t>is checked</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Accounts Managed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Sort by </a:t>
            </a:r>
            <a:r>
              <a:rPr lang="en-US" sz="1200" b="0" i="0" u="none" strike="noStrike" kern="1200" baseline="0" dirty="0">
                <a:solidFill>
                  <a:schemeClr val="tx1"/>
                </a:solidFill>
                <a:latin typeface="+mn-lt"/>
                <a:ea typeface="+mn-ea"/>
                <a:cs typeface="+mn-cs"/>
              </a:rPr>
              <a:t>box under </a:t>
            </a:r>
            <a:r>
              <a:rPr lang="en-US" sz="1200" b="1" i="0" u="none" strike="noStrike" kern="1200" baseline="0" dirty="0">
                <a:solidFill>
                  <a:schemeClr val="tx1"/>
                </a:solidFill>
                <a:latin typeface="+mn-lt"/>
                <a:ea typeface="+mn-ea"/>
                <a:cs typeface="+mn-cs"/>
              </a:rPr>
              <a:t>Column</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Smallest to Largest </a:t>
            </a:r>
            <a:r>
              <a:rPr lang="en-US" sz="1200" b="0" i="0" u="none" strike="noStrike" kern="1200" baseline="0" dirty="0">
                <a:solidFill>
                  <a:schemeClr val="tx1"/>
                </a:solidFill>
                <a:latin typeface="+mn-lt"/>
                <a:ea typeface="+mn-ea"/>
                <a:cs typeface="+mn-cs"/>
              </a:rPr>
              <a:t>under </a:t>
            </a:r>
            <a:r>
              <a:rPr lang="en-US" sz="1200" b="1" i="0" u="none" strike="noStrike" kern="1200" baseline="0" dirty="0">
                <a:solidFill>
                  <a:schemeClr val="tx1"/>
                </a:solidFill>
                <a:latin typeface="+mn-lt"/>
                <a:ea typeface="+mn-ea"/>
                <a:cs typeface="+mn-cs"/>
              </a:rPr>
              <a:t>Order</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OK</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29</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order to interpret from the bar chart exactly how many accounts are assigned to each manager, we add data labels to the bar chart, as in Figure 3.20, which is created in Excel using the following steps: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 Select the bar chart just created to reveal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 Click </a:t>
            </a:r>
            <a:r>
              <a:rPr lang="en-US" sz="1200" b="1" i="0" u="none" strike="noStrike" kern="1200" baseline="0" dirty="0">
                <a:solidFill>
                  <a:schemeClr val="tx1"/>
                </a:solidFill>
                <a:latin typeface="+mn-lt"/>
                <a:ea typeface="+mn-ea"/>
                <a:cs typeface="+mn-cs"/>
              </a:rPr>
              <a:t>DESIGN </a:t>
            </a:r>
            <a:r>
              <a:rPr lang="en-US" sz="1200" b="0" i="0" u="none" strike="noStrike" kern="1200" baseline="0" dirty="0">
                <a:solidFill>
                  <a:schemeClr val="tx1"/>
                </a:solidFill>
                <a:latin typeface="+mn-lt"/>
                <a:ea typeface="+mn-ea"/>
                <a:cs typeface="+mn-cs"/>
              </a:rPr>
              <a:t>tab in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0" i="0" u="none" strike="noStrike" kern="1200" baseline="0" dirty="0">
                <a:solidFill>
                  <a:schemeClr val="tx1"/>
                </a:solidFill>
                <a:latin typeface="+mn-lt"/>
                <a:ea typeface="+mn-ea"/>
                <a:cs typeface="+mn-cs"/>
              </a:rPr>
              <a:t>	Step 3: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Data Labels</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Outside End</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adds labels of the number of accounts managed to the end of each bar so that the reader can easily look up exact values displayed in the bar chart.</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30</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31</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3.21 displays the data for the number of accounts managed in Figure 3.18.</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Visually, it is still relatively easy to see that Gentry has the greatest number of accounts and that Williams has the fewest.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However, it is difficult to say whether Lopez or Francois has more accounts. Research has shown that people find it very difficult to perceive differences in area.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Compare Figure 3.21 to Figure 3.19.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Making visual comparisons is much easier in the bar chart than in the pie chart (particularly when using a limited number of colors for differentiation).</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32</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6</a:t>
            </a:fld>
            <a:endParaRPr lang="en-US" dirty="0"/>
          </a:p>
        </p:txBody>
      </p:sp>
    </p:spTree>
    <p:extLst>
      <p:ext uri="{BB962C8B-B14F-4D97-AF65-F5344CB8AC3E}">
        <p14:creationId xmlns:p14="http://schemas.microsoft.com/office/powerpoint/2010/main" val="632445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Suppose that we want to compare the number of billionaires in various countries.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Table 3.11 provides a sample of six countries, showing, for each country, the number of billionaires per 10 million residents, the per capita income, and the total number of billionaires.</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33</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Figure 3.22 shows the bubble chart that has been created by Excel.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Copy the sample data on billionaires from the webfile </a:t>
            </a:r>
            <a:r>
              <a:rPr lang="en-US" sz="1200" b="0" i="1" u="none" strike="noStrike" kern="1200" baseline="0" dirty="0">
                <a:solidFill>
                  <a:schemeClr val="tx1"/>
                </a:solidFill>
                <a:latin typeface="+mn-lt"/>
                <a:ea typeface="+mn-ea"/>
                <a:cs typeface="+mn-cs"/>
              </a:rPr>
              <a:t>Billionaires </a:t>
            </a:r>
            <a:r>
              <a:rPr lang="en-US" sz="1200" b="0" i="0" u="none" strike="noStrike" kern="1200" baseline="0" dirty="0">
                <a:solidFill>
                  <a:schemeClr val="tx1"/>
                </a:solidFill>
                <a:latin typeface="+mn-lt"/>
                <a:ea typeface="+mn-ea"/>
                <a:cs typeface="+mn-cs"/>
              </a:rPr>
              <a:t>to an Excel worksheet from columns A through D and rows 1 through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 Select cells B2:D7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 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3: In the </a:t>
            </a:r>
            <a:r>
              <a:rPr lang="en-US" sz="1200" b="1" i="0" u="none" strike="noStrike" kern="1200" baseline="0" dirty="0">
                <a:solidFill>
                  <a:schemeClr val="tx1"/>
                </a:solidFill>
                <a:latin typeface="+mn-lt"/>
                <a:ea typeface="+mn-ea"/>
                <a:cs typeface="+mn-cs"/>
              </a:rPr>
              <a:t>Charts </a:t>
            </a:r>
            <a:r>
              <a:rPr lang="en-US" sz="1200" b="0" i="0" u="none" strike="noStrike" kern="1200" baseline="0" dirty="0">
                <a:solidFill>
                  <a:schemeClr val="tx1"/>
                </a:solidFill>
                <a:latin typeface="+mn-lt"/>
                <a:ea typeface="+mn-ea"/>
                <a:cs typeface="+mn-cs"/>
              </a:rPr>
              <a:t>group, click </a:t>
            </a:r>
            <a:r>
              <a:rPr lang="en-US" sz="1200" b="1" i="0" u="none" strike="noStrike" kern="1200" baseline="0" dirty="0">
                <a:solidFill>
                  <a:schemeClr val="tx1"/>
                </a:solidFill>
                <a:latin typeface="+mn-lt"/>
                <a:ea typeface="+mn-ea"/>
                <a:cs typeface="+mn-cs"/>
              </a:rPr>
              <a:t>Insert Scatter (X,Y) or Bubble Chart </a:t>
            </a:r>
            <a:r>
              <a:rPr lang="en-US" sz="1200" b="0" i="0" u="none" strike="noStrike" kern="1200" baseline="0" dirty="0">
                <a:solidFill>
                  <a:schemeClr val="tx1"/>
                </a:solidFill>
                <a:latin typeface="+mn-lt"/>
                <a:ea typeface="+mn-ea"/>
                <a:cs typeface="+mn-cs"/>
              </a:rPr>
              <a:t>button</a:t>
            </a:r>
          </a:p>
          <a:p>
            <a:r>
              <a:rPr lang="en-US" sz="1200" b="0" i="0" u="none" strike="noStrike" kern="1200" baseline="0" dirty="0">
                <a:solidFill>
                  <a:schemeClr val="tx1"/>
                </a:solidFill>
                <a:latin typeface="+mn-lt"/>
                <a:ea typeface="+mn-ea"/>
                <a:cs typeface="+mn-cs"/>
              </a:rPr>
              <a:t>		In the </a:t>
            </a:r>
            <a:r>
              <a:rPr lang="en-US" sz="1200" b="1" i="0" u="none" strike="noStrike" kern="1200" baseline="0" dirty="0">
                <a:solidFill>
                  <a:schemeClr val="tx1"/>
                </a:solidFill>
                <a:latin typeface="+mn-lt"/>
                <a:ea typeface="+mn-ea"/>
                <a:cs typeface="+mn-cs"/>
              </a:rPr>
              <a:t>Bubble </a:t>
            </a:r>
            <a:r>
              <a:rPr lang="en-US" sz="1200" b="0" i="0" u="none" strike="noStrike" kern="1200" baseline="0" dirty="0">
                <a:solidFill>
                  <a:schemeClr val="tx1"/>
                </a:solidFill>
                <a:latin typeface="+mn-lt"/>
                <a:ea typeface="+mn-ea"/>
                <a:cs typeface="+mn-cs"/>
              </a:rPr>
              <a:t>subgroup, click the </a:t>
            </a:r>
            <a:r>
              <a:rPr lang="en-US" sz="1200" b="1" i="0" u="none" strike="noStrike" kern="1200" baseline="0" dirty="0">
                <a:solidFill>
                  <a:schemeClr val="tx1"/>
                </a:solidFill>
                <a:latin typeface="+mn-lt"/>
                <a:ea typeface="+mn-ea"/>
                <a:cs typeface="+mn-cs"/>
              </a:rPr>
              <a:t>Bubble </a:t>
            </a:r>
            <a:r>
              <a:rPr lang="en-US" sz="1200" b="0" i="0" u="none" strike="noStrike" kern="1200" baseline="0" dirty="0">
                <a:solidFill>
                  <a:schemeClr val="tx1"/>
                </a:solidFill>
                <a:latin typeface="+mn-lt"/>
                <a:ea typeface="+mn-ea"/>
                <a:cs typeface="+mn-cs"/>
              </a:rPr>
              <a:t>button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4: Select the chart that was just created to reveal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0" i="0" u="none" strike="noStrike" kern="1200" baseline="0" dirty="0">
                <a:solidFill>
                  <a:schemeClr val="tx1"/>
                </a:solidFill>
                <a:latin typeface="+mn-lt"/>
                <a:ea typeface="+mn-ea"/>
                <a:cs typeface="+mn-cs"/>
              </a:rPr>
              <a:t>		Click the </a:t>
            </a:r>
            <a:r>
              <a:rPr lang="en-US" sz="1200" b="1" i="0" u="none" strike="noStrike" kern="1200" baseline="0" dirty="0">
                <a:solidFill>
                  <a:schemeClr val="tx1"/>
                </a:solidFill>
                <a:latin typeface="+mn-lt"/>
                <a:ea typeface="+mn-ea"/>
                <a:cs typeface="+mn-cs"/>
              </a:rPr>
              <a:t>DESIGN </a:t>
            </a:r>
            <a:r>
              <a:rPr lang="en-US" sz="1200" b="0" i="0" u="none" strike="noStrike" kern="1200" baseline="0" dirty="0">
                <a:solidFill>
                  <a:schemeClr val="tx1"/>
                </a:solidFill>
                <a:latin typeface="+mn-lt"/>
                <a:ea typeface="+mn-ea"/>
                <a:cs typeface="+mn-cs"/>
              </a:rPr>
              <a:t>tab under the </a:t>
            </a:r>
            <a:r>
              <a:rPr lang="en-US" sz="1200" b="1" i="0" u="none" strike="noStrike" kern="1200" baseline="0" dirty="0">
                <a:solidFill>
                  <a:schemeClr val="tx1"/>
                </a:solidFill>
                <a:latin typeface="+mn-lt"/>
                <a:ea typeface="+mn-ea"/>
                <a:cs typeface="+mn-cs"/>
              </a:rPr>
              <a:t>CHART TOOLS </a:t>
            </a:r>
            <a:r>
              <a:rPr lang="en-US" sz="1200" b="0" i="0" u="none" strike="noStrike" kern="1200" baseline="0" dirty="0">
                <a:solidFill>
                  <a:schemeClr val="tx1"/>
                </a:solidFill>
                <a:latin typeface="+mn-lt"/>
                <a:ea typeface="+mn-ea"/>
                <a:cs typeface="+mn-cs"/>
              </a:rPr>
              <a:t>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5: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Axis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Primary Horizontal</a:t>
            </a:r>
          </a:p>
          <a:p>
            <a:r>
              <a:rPr lang="en-US" sz="1200" b="0" i="0" u="none" strike="noStrike" kern="1200" baseline="0" dirty="0">
                <a:solidFill>
                  <a:schemeClr val="tx1"/>
                </a:solidFill>
                <a:latin typeface="+mn-lt"/>
                <a:ea typeface="+mn-ea"/>
                <a:cs typeface="+mn-cs"/>
              </a:rPr>
              <a:t>		Click on the text box under the horizontal axis, and replace “Axis Title” with </a:t>
            </a:r>
            <a:r>
              <a:rPr lang="en-US" sz="1200" b="0" i="1" u="none" strike="noStrike" kern="1200" baseline="0" dirty="0">
                <a:solidFill>
                  <a:schemeClr val="tx1"/>
                </a:solidFill>
                <a:latin typeface="+mn-lt"/>
                <a:ea typeface="+mn-ea"/>
                <a:cs typeface="+mn-cs"/>
              </a:rPr>
              <a:t>Billionaires per 10 Million residents</a:t>
            </a:r>
          </a:p>
          <a:p>
            <a:r>
              <a:rPr lang="en-US" sz="1200" b="0" i="0" u="none" strike="noStrike" kern="1200" baseline="0" dirty="0">
                <a:solidFill>
                  <a:schemeClr val="tx1"/>
                </a:solidFill>
                <a:latin typeface="+mn-lt"/>
                <a:ea typeface="+mn-ea"/>
                <a:cs typeface="+mn-cs"/>
              </a:rPr>
              <a:t>	Step 6: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Axis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Primary Vertical</a:t>
            </a:r>
          </a:p>
          <a:p>
            <a:r>
              <a:rPr lang="en-US" sz="1200" b="0" i="0" u="none" strike="noStrike" kern="1200" baseline="0" dirty="0">
                <a:solidFill>
                  <a:schemeClr val="tx1"/>
                </a:solidFill>
                <a:latin typeface="+mn-lt"/>
                <a:ea typeface="+mn-ea"/>
                <a:cs typeface="+mn-cs"/>
              </a:rPr>
              <a:t>		Click on the text box next to the vertical axis, and replace “Axis Title” with </a:t>
            </a:r>
            <a:r>
              <a:rPr lang="en-US" sz="1200" b="0" i="1" u="none" strike="noStrike" kern="1200" baseline="0" dirty="0">
                <a:solidFill>
                  <a:schemeClr val="tx1"/>
                </a:solidFill>
                <a:latin typeface="+mn-lt"/>
                <a:ea typeface="+mn-ea"/>
                <a:cs typeface="+mn-cs"/>
              </a:rPr>
              <a:t>Per Capita income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7: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Chart Title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Above Chart</a:t>
            </a:r>
          </a:p>
          <a:p>
            <a:r>
              <a:rPr lang="en-US" sz="1200" b="0" i="0" u="none" strike="noStrike" kern="1200" baseline="0" dirty="0">
                <a:solidFill>
                  <a:schemeClr val="tx1"/>
                </a:solidFill>
                <a:latin typeface="+mn-lt"/>
                <a:ea typeface="+mn-ea"/>
                <a:cs typeface="+mn-cs"/>
              </a:rPr>
              <a:t>		Click on the text box above the chart, and replace “Chart Title” with </a:t>
            </a:r>
            <a:r>
              <a:rPr lang="en-US" sz="1200" b="0" i="1" u="none" strike="noStrike" kern="1200" baseline="0" dirty="0">
                <a:solidFill>
                  <a:schemeClr val="tx1"/>
                </a:solidFill>
                <a:latin typeface="+mn-lt"/>
                <a:ea typeface="+mn-ea"/>
                <a:cs typeface="+mn-cs"/>
              </a:rPr>
              <a:t>Billionaires by Country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8: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Gridlines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Deselect </a:t>
            </a:r>
            <a:r>
              <a:rPr lang="en-US" sz="1200" b="1" i="0" u="none" strike="noStrike" kern="1200" baseline="0" dirty="0">
                <a:solidFill>
                  <a:schemeClr val="tx1"/>
                </a:solidFill>
                <a:latin typeface="+mn-lt"/>
                <a:ea typeface="+mn-ea"/>
                <a:cs typeface="+mn-cs"/>
              </a:rPr>
              <a:t>Primary Major Horizontal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Primary Major Vertical </a:t>
            </a:r>
            <a:r>
              <a:rPr lang="en-US" sz="1200" b="0" i="0" u="none" strike="noStrike" kern="1200" baseline="0" dirty="0">
                <a:solidFill>
                  <a:schemeClr val="tx1"/>
                </a:solidFill>
                <a:latin typeface="+mn-lt"/>
                <a:ea typeface="+mn-ea"/>
                <a:cs typeface="+mn-cs"/>
              </a:rPr>
              <a:t>to remove the gridlines from the bubble chart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However, we can make this chart much more informative by taking a few additional steps to add the names of the countries: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9: Click </a:t>
            </a:r>
            <a:r>
              <a:rPr lang="en-US" sz="1200" b="1" i="0" u="none" strike="noStrike" kern="1200" baseline="0" dirty="0">
                <a:solidFill>
                  <a:schemeClr val="tx1"/>
                </a:solidFill>
                <a:latin typeface="+mn-lt"/>
                <a:ea typeface="+mn-ea"/>
                <a:cs typeface="+mn-cs"/>
              </a:rPr>
              <a:t>Add Chart Element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 Layouts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Data Labels </a:t>
            </a:r>
            <a:r>
              <a:rPr lang="en-US" sz="1200" b="0" i="0" u="none" strike="noStrike" kern="1200" baseline="0" dirty="0">
                <a:solidFill>
                  <a:schemeClr val="tx1"/>
                </a:solidFill>
                <a:latin typeface="+mn-lt"/>
                <a:ea typeface="+mn-ea"/>
                <a:cs typeface="+mn-cs"/>
              </a:rPr>
              <a:t>from the drop-down menu</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More Data Label Options . . .</a:t>
            </a:r>
          </a:p>
          <a:p>
            <a:r>
              <a:rPr lang="en-US" sz="1200" b="0" i="0" u="none" strike="noStrike" kern="1200" baseline="0" dirty="0">
                <a:solidFill>
                  <a:schemeClr val="tx1"/>
                </a:solidFill>
                <a:latin typeface="+mn-lt"/>
                <a:ea typeface="+mn-ea"/>
                <a:cs typeface="+mn-cs"/>
              </a:rPr>
              <a:t>	Step 10:</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Label Options </a:t>
            </a:r>
            <a:r>
              <a:rPr lang="en-US" sz="1200" b="0" i="0" u="none" strike="noStrike" kern="1200" baseline="0" dirty="0">
                <a:solidFill>
                  <a:schemeClr val="tx1"/>
                </a:solidFill>
                <a:latin typeface="+mn-lt"/>
                <a:ea typeface="+mn-ea"/>
                <a:cs typeface="+mn-cs"/>
              </a:rPr>
              <a:t>icon</a:t>
            </a:r>
          </a:p>
          <a:p>
            <a:r>
              <a:rPr lang="en-US" sz="1200" b="0" i="0" u="none" strike="noStrike" kern="1200" baseline="0" dirty="0">
                <a:solidFill>
                  <a:schemeClr val="tx1"/>
                </a:solidFill>
                <a:latin typeface="+mn-lt"/>
                <a:ea typeface="+mn-ea"/>
                <a:cs typeface="+mn-cs"/>
              </a:rPr>
              <a:t>		Under </a:t>
            </a:r>
            <a:r>
              <a:rPr lang="en-US" sz="1200" b="1" i="0" u="none" strike="noStrike" kern="1200" baseline="0" dirty="0">
                <a:solidFill>
                  <a:schemeClr val="tx1"/>
                </a:solidFill>
                <a:latin typeface="+mn-lt"/>
                <a:ea typeface="+mn-ea"/>
                <a:cs typeface="+mn-cs"/>
              </a:rPr>
              <a:t>LABEL OPTIONS</a:t>
            </a:r>
            <a:r>
              <a:rPr lang="en-US" sz="1200" b="0" i="0" u="none" strike="noStrike" kern="1200" baseline="0" dirty="0">
                <a:solidFill>
                  <a:schemeClr val="tx1"/>
                </a:solidFill>
                <a:latin typeface="+mn-lt"/>
                <a:ea typeface="+mn-ea"/>
                <a:cs typeface="+mn-cs"/>
              </a:rPr>
              <a:t>, select </a:t>
            </a:r>
            <a:r>
              <a:rPr lang="en-US" sz="1200" b="1" i="0" u="none" strike="noStrike" kern="1200" baseline="0" dirty="0">
                <a:solidFill>
                  <a:schemeClr val="tx1"/>
                </a:solidFill>
                <a:latin typeface="+mn-lt"/>
                <a:ea typeface="+mn-ea"/>
                <a:cs typeface="+mn-cs"/>
              </a:rPr>
              <a:t>Value from Cells</a:t>
            </a:r>
            <a:r>
              <a:rPr lang="en-US" sz="1200" b="0" i="0" u="none" strike="noStrike" kern="1200" baseline="0" dirty="0">
                <a:solidFill>
                  <a:schemeClr val="tx1"/>
                </a:solidFill>
                <a:latin typeface="+mn-lt"/>
                <a:ea typeface="+mn-ea"/>
                <a:cs typeface="+mn-cs"/>
              </a:rPr>
              <a:t>, and click the </a:t>
            </a:r>
            <a:r>
              <a:rPr lang="en-US" sz="1200" b="1" i="0" u="none" strike="noStrike" kern="1200" baseline="0" dirty="0">
                <a:solidFill>
                  <a:schemeClr val="tx1"/>
                </a:solidFill>
                <a:latin typeface="+mn-lt"/>
                <a:ea typeface="+mn-ea"/>
                <a:cs typeface="+mn-cs"/>
              </a:rPr>
              <a:t>Select Range </a:t>
            </a:r>
            <a:r>
              <a:rPr lang="en-US" sz="1200" b="0" i="0" u="none" strike="noStrike" kern="1200" baseline="0" dirty="0">
                <a:solidFill>
                  <a:schemeClr val="tx1"/>
                </a:solidFill>
                <a:latin typeface="+mn-lt"/>
                <a:ea typeface="+mn-ea"/>
                <a:cs typeface="+mn-cs"/>
              </a:rPr>
              <a:t>button</a:t>
            </a:r>
          </a:p>
          <a:p>
            <a:r>
              <a:rPr lang="en-US" sz="1200" b="0" i="0" u="none" strike="noStrike" kern="1200" baseline="0" dirty="0">
                <a:solidFill>
                  <a:schemeClr val="tx1"/>
                </a:solidFill>
                <a:latin typeface="+mn-lt"/>
                <a:ea typeface="+mn-ea"/>
                <a:cs typeface="+mn-cs"/>
              </a:rPr>
              <a:t>	Step 11: When the </a:t>
            </a:r>
            <a:r>
              <a:rPr lang="en-US" sz="1200" b="1" i="0" u="none" strike="noStrike" kern="1200" baseline="0" dirty="0">
                <a:solidFill>
                  <a:schemeClr val="tx1"/>
                </a:solidFill>
                <a:latin typeface="+mn-lt"/>
                <a:ea typeface="+mn-ea"/>
                <a:cs typeface="+mn-cs"/>
              </a:rPr>
              <a:t>Data Label Range </a:t>
            </a:r>
            <a:r>
              <a:rPr lang="en-US" sz="1200" b="0" i="0" u="none" strike="noStrike" kern="1200" baseline="0" dirty="0">
                <a:solidFill>
                  <a:schemeClr val="tx1"/>
                </a:solidFill>
                <a:latin typeface="+mn-lt"/>
                <a:ea typeface="+mn-ea"/>
                <a:cs typeface="+mn-cs"/>
              </a:rPr>
              <a:t>dialog box opens, select cells A2:A7 in the Worksheet. </a:t>
            </a:r>
          </a:p>
          <a:p>
            <a:r>
              <a:rPr lang="en-US" sz="1200" b="0" i="0" u="none" strike="noStrike" kern="1200" baseline="0" dirty="0">
                <a:solidFill>
                  <a:schemeClr val="tx1"/>
                </a:solidFill>
                <a:latin typeface="+mn-lt"/>
                <a:ea typeface="+mn-ea"/>
                <a:cs typeface="+mn-cs"/>
              </a:rPr>
              <a:t>		This will enter the value “=SheetName!$A$2:$A$7” into the </a:t>
            </a:r>
            <a:r>
              <a:rPr lang="en-US" sz="1200" b="1" i="0" u="none" strike="noStrike" kern="1200" baseline="0" dirty="0">
                <a:solidFill>
                  <a:schemeClr val="tx1"/>
                </a:solidFill>
                <a:latin typeface="+mn-lt"/>
                <a:ea typeface="+mn-ea"/>
                <a:cs typeface="+mn-cs"/>
              </a:rPr>
              <a:t>Select Data Label Range </a:t>
            </a:r>
            <a:r>
              <a:rPr lang="en-US" sz="1200" b="0" i="0" u="none" strike="noStrike" kern="1200" baseline="0" dirty="0">
                <a:solidFill>
                  <a:schemeClr val="tx1"/>
                </a:solidFill>
                <a:latin typeface="+mn-lt"/>
                <a:ea typeface="+mn-ea"/>
                <a:cs typeface="+mn-cs"/>
              </a:rPr>
              <a:t>box </a:t>
            </a:r>
          </a:p>
          <a:p>
            <a:r>
              <a:rPr lang="en-US" sz="1200" b="0" i="0" u="none" strike="noStrike" kern="1200" baseline="0" dirty="0">
                <a:solidFill>
                  <a:schemeClr val="tx1"/>
                </a:solidFill>
                <a:latin typeface="+mn-lt"/>
                <a:ea typeface="+mn-ea"/>
                <a:cs typeface="+mn-cs"/>
              </a:rPr>
              <a:t>		where “SheetName” is the name of the active Worksheet</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OK</a:t>
            </a:r>
          </a:p>
          <a:p>
            <a:r>
              <a:rPr lang="en-US" sz="1200" b="0" i="0" u="none" strike="noStrike" kern="1200" baseline="0" dirty="0">
                <a:solidFill>
                  <a:schemeClr val="tx1"/>
                </a:solidFill>
                <a:latin typeface="+mn-lt"/>
                <a:ea typeface="+mn-ea"/>
                <a:cs typeface="+mn-cs"/>
              </a:rPr>
              <a:t>	Step 12: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Format Data Labels </a:t>
            </a:r>
            <a:r>
              <a:rPr lang="en-US" sz="1200" b="0" i="0" u="none" strike="noStrike" kern="1200" baseline="0" dirty="0">
                <a:solidFill>
                  <a:schemeClr val="tx1"/>
                </a:solidFill>
                <a:latin typeface="+mn-lt"/>
                <a:ea typeface="+mn-ea"/>
                <a:cs typeface="+mn-cs"/>
              </a:rPr>
              <a:t>task pane, deselect </a:t>
            </a:r>
            <a:r>
              <a:rPr lang="en-US" sz="1200" b="1" i="0" u="none" strike="noStrike" kern="1200" baseline="0" dirty="0">
                <a:solidFill>
                  <a:schemeClr val="tx1"/>
                </a:solidFill>
                <a:latin typeface="+mn-lt"/>
                <a:ea typeface="+mn-ea"/>
                <a:cs typeface="+mn-cs"/>
              </a:rPr>
              <a:t>Y Value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LABEL OPTIONS </a:t>
            </a:r>
            <a:r>
              <a:rPr lang="en-US" sz="1200" b="0" i="0" u="none" strike="noStrike" kern="1200" baseline="0" dirty="0">
                <a:solidFill>
                  <a:schemeClr val="tx1"/>
                </a:solidFill>
                <a:latin typeface="+mn-lt"/>
                <a:ea typeface="+mn-ea"/>
                <a:cs typeface="+mn-cs"/>
              </a:rPr>
              <a:t>area, and select </a:t>
            </a:r>
            <a:r>
              <a:rPr lang="en-US" sz="1200" b="1" i="0" u="none" strike="noStrike" kern="1200" baseline="0" dirty="0">
                <a:solidFill>
                  <a:schemeClr val="tx1"/>
                </a:solidFill>
                <a:latin typeface="+mn-lt"/>
                <a:ea typeface="+mn-ea"/>
                <a:cs typeface="+mn-cs"/>
              </a:rPr>
              <a:t>Right </a:t>
            </a:r>
            <a:r>
              <a:rPr lang="en-US" sz="1200" b="0" i="0" u="none" strike="noStrike" kern="1200" baseline="0" dirty="0">
                <a:solidFill>
                  <a:schemeClr val="tx1"/>
                </a:solidFill>
                <a:latin typeface="+mn-lt"/>
                <a:ea typeface="+mn-ea"/>
                <a:cs typeface="+mn-cs"/>
              </a:rPr>
              <a:t>under </a:t>
            </a:r>
            <a:r>
              <a:rPr lang="en-US" sz="1200" b="1" i="0" u="none" strike="noStrike" kern="1200" baseline="0" dirty="0">
                <a:solidFill>
                  <a:schemeClr val="tx1"/>
                </a:solidFill>
                <a:latin typeface="+mn-lt"/>
                <a:ea typeface="+mn-ea"/>
                <a:cs typeface="+mn-cs"/>
              </a:rPr>
              <a:t>Label Position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34</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completed bubble chart in Figure 3.23 enables us to easily associate each country with the corresponding bubble.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Hong Kong has the most billionaires per 10 million residents but the United States has many more billionaires overall (Hong Kong has a much smaller population than the United States).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From the relative bubble sizes, we see that China and Russia also have many billionaires but that there are relatively few billionaires per 10 million residents in these countries and that these countries overall have low per capita incomes.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United Kingdom, United States, and Hong Kong all have much higher per capita incomes. </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35</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Figure 3.24 can be created in Excel by following these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Step 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 cells B2:M17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HOME </a:t>
            </a:r>
            <a:r>
              <a:rPr lang="en-US" sz="1200" b="0" i="0" u="none" strike="noStrike" kern="1200" baseline="0" dirty="0">
                <a:solidFill>
                  <a:schemeClr val="tx1"/>
                </a:solidFill>
                <a:latin typeface="+mn-lt"/>
                <a:ea typeface="+mn-ea"/>
                <a:cs typeface="+mn-cs"/>
              </a:rPr>
              <a:t>tab on the 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3:</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Conditional Formatting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Styles </a:t>
            </a:r>
            <a:r>
              <a:rPr lang="en-US" sz="1200" b="0" i="0" u="none" strike="noStrike" kern="1200" baseline="0" dirty="0">
                <a:solidFill>
                  <a:schemeClr val="tx1"/>
                </a:solidFill>
                <a:latin typeface="+mn-lt"/>
                <a:ea typeface="+mn-ea"/>
                <a:cs typeface="+mn-cs"/>
              </a:rPr>
              <a:t>group</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Color Scales </a:t>
            </a:r>
            <a:r>
              <a:rPr lang="en-US" sz="1200" b="0" i="0" u="none" strike="noStrike" kern="1200" baseline="0" dirty="0">
                <a:solidFill>
                  <a:schemeClr val="tx1"/>
                </a:solidFill>
                <a:latin typeface="+mn-lt"/>
                <a:ea typeface="+mn-ea"/>
                <a:cs typeface="+mn-cs"/>
              </a:rPr>
              <a:t>and click on </a:t>
            </a:r>
            <a:r>
              <a:rPr lang="en-US" sz="1200" b="1" i="0" u="none" strike="noStrike" kern="1200" baseline="0" dirty="0">
                <a:solidFill>
                  <a:schemeClr val="tx1"/>
                </a:solidFill>
                <a:latin typeface="+mn-lt"/>
                <a:ea typeface="+mn-ea"/>
                <a:cs typeface="+mn-cs"/>
              </a:rPr>
              <a:t>Blue–White–Red Color Scale</a:t>
            </a:r>
          </a:p>
          <a:p>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add the sparklines in Column N, we use the following steps: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4:</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 cell N2</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5:</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6: Click </a:t>
            </a:r>
            <a:r>
              <a:rPr lang="en-US" sz="1200" b="1" i="0" u="none" strike="noStrike" kern="1200" baseline="0" dirty="0">
                <a:solidFill>
                  <a:schemeClr val="tx1"/>
                </a:solidFill>
                <a:latin typeface="+mn-lt"/>
                <a:ea typeface="+mn-ea"/>
                <a:cs typeface="+mn-cs"/>
              </a:rPr>
              <a:t>Line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Sparklines </a:t>
            </a:r>
            <a:r>
              <a:rPr lang="en-US" sz="1200" b="0" i="0" u="none" strike="noStrike" kern="1200" baseline="0" dirty="0">
                <a:solidFill>
                  <a:schemeClr val="tx1"/>
                </a:solidFill>
                <a:latin typeface="+mn-lt"/>
                <a:ea typeface="+mn-ea"/>
                <a:cs typeface="+mn-cs"/>
              </a:rPr>
              <a:t>group</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7:</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When the </a:t>
            </a:r>
            <a:r>
              <a:rPr lang="en-US" sz="1200" b="1" i="0" u="none" strike="noStrike" kern="1200" baseline="0" dirty="0">
                <a:solidFill>
                  <a:schemeClr val="tx1"/>
                </a:solidFill>
                <a:latin typeface="+mn-lt"/>
                <a:ea typeface="+mn-ea"/>
                <a:cs typeface="+mn-cs"/>
              </a:rPr>
              <a:t>Create Sparklines </a:t>
            </a:r>
            <a:r>
              <a:rPr lang="en-US" sz="1200" b="0" i="0" u="none" strike="noStrike" kern="1200" baseline="0" dirty="0">
                <a:solidFill>
                  <a:schemeClr val="tx1"/>
                </a:solidFill>
                <a:latin typeface="+mn-lt"/>
                <a:ea typeface="+mn-ea"/>
                <a:cs typeface="+mn-cs"/>
              </a:rPr>
              <a:t>dialog box opens:</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B2:M2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Data Range: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N2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Location Range: </a:t>
            </a:r>
            <a:r>
              <a:rPr lang="en-US" sz="1200" b="0" i="0" u="none" strike="noStrike" kern="1200" baseline="0" dirty="0">
                <a:solidFill>
                  <a:schemeClr val="tx1"/>
                </a:solidFill>
                <a:latin typeface="+mn-lt"/>
                <a:ea typeface="+mn-ea"/>
                <a:cs typeface="+mn-cs"/>
              </a:rPr>
              <a:t>box and click </a:t>
            </a:r>
            <a:r>
              <a:rPr lang="en-US" sz="1200" b="1" i="0" u="none" strike="noStrike" kern="1200" baseline="0" dirty="0">
                <a:solidFill>
                  <a:schemeClr val="tx1"/>
                </a:solidFill>
                <a:latin typeface="+mn-lt"/>
                <a:ea typeface="+mn-ea"/>
                <a:cs typeface="+mn-cs"/>
              </a:rPr>
              <a:t>OK</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8:</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Copy cell N2 to N3:N17</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heat map in Figure 3.24 helps the reader to easily identify trends and patterns. </a:t>
            </a:r>
            <a:endParaRPr lang="en-US" sz="1200" b="0" i="0" u="none" strike="noStrike" kern="1200" baseline="0" dirty="0">
              <a:solidFill>
                <a:schemeClr val="tx1"/>
              </a:solidFill>
              <a:effectLst>
                <a:outerShdw blurRad="38100" dist="38100" dir="2700000" algn="tl">
                  <a:srgbClr val="000000">
                    <a:alpha val="43137"/>
                  </a:srgbClr>
                </a:outerShdw>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The cells shaded grey in Figure 3.24 indicate declining same-store sales for the month, and cells shaded blue indicate increasing same-store sales for the month. Column N in Figure 3.24 also contains sparklines for the same-store sales data.</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can see that Austin has had positive increases throughout the year, while Pittsburgh has had consistently negative same-store sales results.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Same-store sales at Cincinnati started the year negative but then became increasingly positive after May.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we can differentiate between strong positive increases in Austin and less substantial positive increases in Chicago by means of color shadings.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sales manager could use the heat map in Figure 3.24 to identify stores that may require intervention and stores that may be used as Models.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avoid problems with interpreting differences in color, we can add the sparklines in Column N of Figure 3.24.</a:t>
            </a: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36</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Stacked column and bar charts should be used only when comparing a few quantitative variables and when there are large differences in the relative values of the quantitative variables within the category.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scatter chart matrix allows the reader to easily see the relationships among multiple variables.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37</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create the stacked column chart shown in Figure 3.25, we use the following steps: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 cells A3:C14</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3:</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Charts </a:t>
            </a:r>
            <a:r>
              <a:rPr lang="en-US" sz="1200" b="0" i="0" u="none" strike="noStrike" kern="1200" baseline="0" dirty="0">
                <a:solidFill>
                  <a:schemeClr val="tx1"/>
                </a:solidFill>
                <a:latin typeface="+mn-lt"/>
                <a:ea typeface="+mn-ea"/>
                <a:cs typeface="+mn-cs"/>
              </a:rPr>
              <a:t>group, click the </a:t>
            </a:r>
            <a:r>
              <a:rPr lang="en-US" sz="1200" b="1" i="0" u="none" strike="noStrike" kern="1200" baseline="0" dirty="0">
                <a:solidFill>
                  <a:schemeClr val="tx1"/>
                </a:solidFill>
                <a:latin typeface="+mn-lt"/>
                <a:ea typeface="+mn-ea"/>
                <a:cs typeface="+mn-cs"/>
              </a:rPr>
              <a:t>Insert Column Chart </a:t>
            </a:r>
            <a:r>
              <a:rPr lang="en-US" sz="1200" b="0" i="0" u="none" strike="noStrike" kern="1200" baseline="0" dirty="0">
                <a:solidFill>
                  <a:schemeClr val="tx1"/>
                </a:solidFill>
                <a:latin typeface="+mn-lt"/>
                <a:ea typeface="+mn-ea"/>
                <a:cs typeface="+mn-cs"/>
              </a:rPr>
              <a:t>button</a:t>
            </a:r>
          </a:p>
          <a:p>
            <a:r>
              <a:rPr lang="en-US" sz="1200" b="0" i="0" u="none" strike="noStrike" kern="1200" baseline="0" dirty="0">
                <a:solidFill>
                  <a:schemeClr val="tx1"/>
                </a:solidFill>
                <a:latin typeface="+mn-lt"/>
                <a:ea typeface="+mn-ea"/>
                <a:cs typeface="+mn-cs"/>
              </a:rPr>
              <a:t>		Click the </a:t>
            </a:r>
            <a:r>
              <a:rPr lang="en-US" sz="1200" b="1" i="0" u="none" strike="noStrike" kern="1200" baseline="0" dirty="0">
                <a:solidFill>
                  <a:schemeClr val="tx1"/>
                </a:solidFill>
                <a:latin typeface="+mn-lt"/>
                <a:ea typeface="+mn-ea"/>
                <a:cs typeface="+mn-cs"/>
              </a:rPr>
              <a:t>Stacked Column </a:t>
            </a:r>
            <a:r>
              <a:rPr lang="en-US" sz="1200" b="0" i="0" u="none" strike="noStrike" kern="1200" baseline="0" dirty="0">
                <a:solidFill>
                  <a:schemeClr val="tx1"/>
                </a:solidFill>
                <a:latin typeface="+mn-lt"/>
                <a:ea typeface="+mn-ea"/>
                <a:cs typeface="+mn-cs"/>
              </a:rPr>
              <a:t>button under the </a:t>
            </a:r>
            <a:r>
              <a:rPr lang="en-US" sz="1200" b="1" i="0" u="none" strike="noStrike" kern="1200" baseline="0" dirty="0">
                <a:solidFill>
                  <a:schemeClr val="tx1"/>
                </a:solidFill>
                <a:latin typeface="+mn-lt"/>
                <a:ea typeface="+mn-ea"/>
                <a:cs typeface="+mn-cs"/>
              </a:rPr>
              <a:t>2-D Column</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38</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3.26 shows that the multiple column charts require considerably more space than the stacked and clustered column charts.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However, when comparing many quantitative variables, using multiple charts can often be superior even if each chart must be made smaller. </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39</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Table 3.12 contains a partial listing of the data for each of New York City’s 55 subboroughs (a designation of a community within New York City) on monthly median rent, percentage of college graduates, poverty rate, and mean travel time to work.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We will use the scatter chart matrix to examine the relationship between these different categorical variables.</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40</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3.27 displays a scatter chart matrix (scatter plot matrix) for data related to rentals in New York City.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scatter chart in the matrix is created in the same manner as for creating a single scatter chart.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column and row in the scatter chart matrix corresponds to one categorical variable.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instance, row 1 and column 1 in Figure 3.27 correspond to the median monthly rent variable.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Row 2 and column 2 correspond to the percentage of college graduates variable.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Therefore, the scatter chart shown in the row 1, column 2 shows the relationship between median monthly rent (on the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-axis) and the percentage of college graduates (on the </a:t>
            </a:r>
            <a:r>
              <a:rPr lang="en-US" sz="1200" b="0" i="1" u="none" strike="noStrike" kern="1200" baseline="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-axis) in New York City subboroughs.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scatter chart shown in row 2, column 3 shows the relationship between the percentage of college graduates (on the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-axis) and poverty rate (on the </a:t>
            </a:r>
            <a:r>
              <a:rPr lang="en-US" sz="1200" b="0" i="1" u="none" strike="noStrike" kern="1200" baseline="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-axis).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3.27 allows us to infer several interesting findings. Because the points in the scatter chart in row 1, column 2 generally get higher moving from left to right, this tells us that subboroughs with higher percentages of college graduates appear to have higher median monthly rents.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scatter chart in row 1, column 3 indicates that subboroughs with higher poverty rates appear to have lower median monthly rents.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data in row 2, column 3 show that subboroughs with higher poverty rates tend to have lower percentages of college graduates.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scatter charts in column 4 show that the relationships between the mean travel time and the other categorical variables are not as clear as relationships in other columns.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Scatter chart matrix  is created using the Excel Add-In XLMiner. Statistical software packages such as R, NCSS, and SAS can also be used to create these matrixes.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41</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Using the restaurant data introduced in Table 3.7 and Figure 3.7, we can create a PivotChart by taking the following steps: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 Click the </a:t>
            </a:r>
            <a:r>
              <a:rPr lang="en-US" sz="1200" b="1" i="0" u="none" strike="noStrike" kern="1200" baseline="0" dirty="0">
                <a:solidFill>
                  <a:schemeClr val="tx1"/>
                </a:solidFill>
                <a:latin typeface="+mn-lt"/>
                <a:ea typeface="+mn-ea"/>
                <a:cs typeface="+mn-cs"/>
              </a:rPr>
              <a:t>INSERT </a:t>
            </a:r>
            <a:r>
              <a:rPr lang="en-US" sz="1200" b="0" i="0" u="none" strike="noStrike" kern="1200" baseline="0" dirty="0">
                <a:solidFill>
                  <a:schemeClr val="tx1"/>
                </a:solidFill>
                <a:latin typeface="+mn-lt"/>
                <a:ea typeface="+mn-ea"/>
                <a:cs typeface="+mn-cs"/>
              </a:rPr>
              <a:t>tab on the Ribbon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2: In the </a:t>
            </a:r>
            <a:r>
              <a:rPr lang="en-US" sz="1200" b="1" i="0" u="none" strike="noStrike" kern="1200" baseline="0" dirty="0">
                <a:solidFill>
                  <a:schemeClr val="tx1"/>
                </a:solidFill>
                <a:latin typeface="+mn-lt"/>
                <a:ea typeface="+mn-ea"/>
                <a:cs typeface="+mn-cs"/>
              </a:rPr>
              <a:t>Charts </a:t>
            </a:r>
            <a:r>
              <a:rPr lang="en-US" sz="1200" b="0" i="0" u="none" strike="noStrike" kern="1200" baseline="0" dirty="0">
                <a:solidFill>
                  <a:schemeClr val="tx1"/>
                </a:solidFill>
                <a:latin typeface="+mn-lt"/>
                <a:ea typeface="+mn-ea"/>
                <a:cs typeface="+mn-cs"/>
              </a:rPr>
              <a:t>group, choose </a:t>
            </a:r>
            <a:r>
              <a:rPr lang="en-US" sz="1200" b="1" i="0" u="none" strike="noStrike" kern="1200" baseline="0" dirty="0">
                <a:solidFill>
                  <a:schemeClr val="tx1"/>
                </a:solidFill>
                <a:latin typeface="+mn-lt"/>
                <a:ea typeface="+mn-ea"/>
                <a:cs typeface="+mn-cs"/>
              </a:rPr>
              <a:t>PivotChart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3: When the </a:t>
            </a:r>
            <a:r>
              <a:rPr lang="en-US" sz="1200" b="1" i="0" u="none" strike="noStrike" kern="1200" baseline="0" dirty="0">
                <a:solidFill>
                  <a:schemeClr val="tx1"/>
                </a:solidFill>
                <a:latin typeface="+mn-lt"/>
                <a:ea typeface="+mn-ea"/>
                <a:cs typeface="+mn-cs"/>
              </a:rPr>
              <a:t>Create PivotChart </a:t>
            </a:r>
            <a:r>
              <a:rPr lang="en-US" sz="1200" b="0" i="0" u="none" strike="noStrike" kern="1200" baseline="0" dirty="0">
                <a:solidFill>
                  <a:schemeClr val="tx1"/>
                </a:solidFill>
                <a:latin typeface="+mn-lt"/>
                <a:ea typeface="+mn-ea"/>
                <a:cs typeface="+mn-cs"/>
              </a:rPr>
              <a:t>dialog box appears:</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Select a Table or Range</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A1:D301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Table/Range: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Choose </a:t>
            </a:r>
            <a:r>
              <a:rPr lang="en-US" sz="1200" b="1" i="0" u="none" strike="noStrike" kern="1200" baseline="0" dirty="0">
                <a:solidFill>
                  <a:schemeClr val="tx1"/>
                </a:solidFill>
                <a:latin typeface="+mn-lt"/>
                <a:ea typeface="+mn-ea"/>
                <a:cs typeface="+mn-cs"/>
              </a:rPr>
              <a:t>New Worksheet </a:t>
            </a:r>
            <a:r>
              <a:rPr lang="en-US" sz="1200" b="0" i="0" u="none" strike="noStrike" kern="1200" baseline="0" dirty="0">
                <a:solidFill>
                  <a:schemeClr val="tx1"/>
                </a:solidFill>
                <a:latin typeface="+mn-lt"/>
                <a:ea typeface="+mn-ea"/>
                <a:cs typeface="+mn-cs"/>
              </a:rPr>
              <a:t>as the location for the PivotTable Report</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OK</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4: In the </a:t>
            </a:r>
            <a:r>
              <a:rPr lang="en-US" sz="1200" b="1" i="0" u="none" strike="noStrike" kern="1200" baseline="0" dirty="0">
                <a:solidFill>
                  <a:schemeClr val="tx1"/>
                </a:solidFill>
                <a:latin typeface="+mn-lt"/>
                <a:ea typeface="+mn-ea"/>
                <a:cs typeface="+mn-cs"/>
              </a:rPr>
              <a:t>PivotChart Fields </a:t>
            </a:r>
            <a:r>
              <a:rPr lang="en-US" sz="1200" b="0" i="0" u="none" strike="noStrike" kern="1200" baseline="0" dirty="0">
                <a:solidFill>
                  <a:schemeClr val="tx1"/>
                </a:solidFill>
                <a:latin typeface="+mn-lt"/>
                <a:ea typeface="+mn-ea"/>
                <a:cs typeface="+mn-cs"/>
              </a:rPr>
              <a:t>area, under </a:t>
            </a:r>
            <a:r>
              <a:rPr lang="en-US" sz="1200" b="1" i="0" u="none" strike="noStrike" kern="1200" baseline="0" dirty="0">
                <a:solidFill>
                  <a:schemeClr val="tx1"/>
                </a:solidFill>
                <a:latin typeface="+mn-lt"/>
                <a:ea typeface="+mn-ea"/>
                <a:cs typeface="+mn-cs"/>
              </a:rPr>
              <a:t>Choose fields to add to report:</a:t>
            </a:r>
          </a:p>
          <a:p>
            <a:r>
              <a:rPr lang="en-US" sz="1200" b="0" i="0" u="none" strike="noStrike" kern="1200" baseline="0" dirty="0">
                <a:solidFill>
                  <a:schemeClr val="tx1"/>
                </a:solidFill>
                <a:latin typeface="+mn-lt"/>
                <a:ea typeface="+mn-ea"/>
                <a:cs typeface="+mn-cs"/>
              </a:rPr>
              <a:t>		Drag the </a:t>
            </a:r>
            <a:r>
              <a:rPr lang="en-US" sz="1200" b="1" i="0" u="none" strike="noStrike" kern="1200" baseline="0" dirty="0">
                <a:solidFill>
                  <a:schemeClr val="tx1"/>
                </a:solidFill>
                <a:latin typeface="+mn-lt"/>
                <a:ea typeface="+mn-ea"/>
                <a:cs typeface="+mn-cs"/>
              </a:rPr>
              <a:t>Quality Rating </a:t>
            </a:r>
            <a:r>
              <a:rPr lang="en-US" sz="1200" b="0" i="0" u="none" strike="noStrike" kern="1200" baseline="0" dirty="0">
                <a:solidFill>
                  <a:schemeClr val="tx1"/>
                </a:solidFill>
                <a:latin typeface="+mn-lt"/>
                <a:ea typeface="+mn-ea"/>
                <a:cs typeface="+mn-cs"/>
              </a:rPr>
              <a:t>field to the </a:t>
            </a:r>
            <a:r>
              <a:rPr lang="en-US" sz="1200" b="1" i="0" u="none" strike="noStrike" kern="1200" baseline="0" dirty="0">
                <a:solidFill>
                  <a:schemeClr val="tx1"/>
                </a:solidFill>
                <a:latin typeface="+mn-lt"/>
                <a:ea typeface="+mn-ea"/>
                <a:cs typeface="+mn-cs"/>
              </a:rPr>
              <a:t>AXIS (CATEGORIES) </a:t>
            </a:r>
            <a:r>
              <a:rPr lang="en-US" sz="1200" b="0" i="0" u="none" strike="noStrike" kern="1200" baseline="0" dirty="0">
                <a:solidFill>
                  <a:schemeClr val="tx1"/>
                </a:solidFill>
                <a:latin typeface="+mn-lt"/>
                <a:ea typeface="+mn-ea"/>
                <a:cs typeface="+mn-cs"/>
              </a:rPr>
              <a:t>area</a:t>
            </a:r>
          </a:p>
          <a:p>
            <a:r>
              <a:rPr lang="en-US" sz="1200" b="0" i="0" u="none" strike="noStrike" kern="1200" baseline="0" dirty="0">
                <a:solidFill>
                  <a:schemeClr val="tx1"/>
                </a:solidFill>
                <a:latin typeface="+mn-lt"/>
                <a:ea typeface="+mn-ea"/>
                <a:cs typeface="+mn-cs"/>
              </a:rPr>
              <a:t>		Drag the </a:t>
            </a:r>
            <a:r>
              <a:rPr lang="en-US" sz="1200" b="1" i="0" u="none" strike="noStrike" kern="1200" baseline="0" dirty="0">
                <a:solidFill>
                  <a:schemeClr val="tx1"/>
                </a:solidFill>
                <a:latin typeface="+mn-lt"/>
                <a:ea typeface="+mn-ea"/>
                <a:cs typeface="+mn-cs"/>
              </a:rPr>
              <a:t>Meal Price ($) </a:t>
            </a:r>
            <a:r>
              <a:rPr lang="en-US" sz="1200" b="0" i="0" u="none" strike="noStrike" kern="1200" baseline="0" dirty="0">
                <a:solidFill>
                  <a:schemeClr val="tx1"/>
                </a:solidFill>
                <a:latin typeface="+mn-lt"/>
                <a:ea typeface="+mn-ea"/>
                <a:cs typeface="+mn-cs"/>
              </a:rPr>
              <a:t>field to the </a:t>
            </a:r>
            <a:r>
              <a:rPr lang="en-US" sz="1200" b="1" i="0" u="none" strike="noStrike" kern="1200" baseline="0" dirty="0">
                <a:solidFill>
                  <a:schemeClr val="tx1"/>
                </a:solidFill>
                <a:latin typeface="+mn-lt"/>
                <a:ea typeface="+mn-ea"/>
                <a:cs typeface="+mn-cs"/>
              </a:rPr>
              <a:t>LEGEND (SERIES) </a:t>
            </a:r>
            <a:r>
              <a:rPr lang="en-US" sz="1200" b="0" i="0" u="none" strike="noStrike" kern="1200" baseline="0" dirty="0">
                <a:solidFill>
                  <a:schemeClr val="tx1"/>
                </a:solidFill>
                <a:latin typeface="+mn-lt"/>
                <a:ea typeface="+mn-ea"/>
                <a:cs typeface="+mn-cs"/>
              </a:rPr>
              <a:t>area</a:t>
            </a:r>
          </a:p>
          <a:p>
            <a:r>
              <a:rPr lang="en-US" sz="1200" b="0" i="0" u="none" strike="noStrike" kern="1200" baseline="0" dirty="0">
                <a:solidFill>
                  <a:schemeClr val="tx1"/>
                </a:solidFill>
                <a:latin typeface="+mn-lt"/>
                <a:ea typeface="+mn-ea"/>
                <a:cs typeface="+mn-cs"/>
              </a:rPr>
              <a:t>		Drag the </a:t>
            </a:r>
            <a:r>
              <a:rPr lang="en-US" sz="1200" b="1" i="0" u="none" strike="noStrike" kern="1200" baseline="0" dirty="0">
                <a:solidFill>
                  <a:schemeClr val="tx1"/>
                </a:solidFill>
                <a:latin typeface="+mn-lt"/>
                <a:ea typeface="+mn-ea"/>
                <a:cs typeface="+mn-cs"/>
              </a:rPr>
              <a:t>Wait Time (min) </a:t>
            </a:r>
            <a:r>
              <a:rPr lang="en-US" sz="1200" b="0" i="0" u="none" strike="noStrike" kern="1200" baseline="0" dirty="0">
                <a:solidFill>
                  <a:schemeClr val="tx1"/>
                </a:solidFill>
                <a:latin typeface="+mn-lt"/>
                <a:ea typeface="+mn-ea"/>
                <a:cs typeface="+mn-cs"/>
              </a:rPr>
              <a:t>field to the </a:t>
            </a:r>
            <a:r>
              <a:rPr lang="en-US" sz="1200" b="1" i="0" u="none" strike="noStrike" kern="1200" baseline="0" dirty="0">
                <a:solidFill>
                  <a:schemeClr val="tx1"/>
                </a:solidFill>
                <a:latin typeface="+mn-lt"/>
                <a:ea typeface="+mn-ea"/>
                <a:cs typeface="+mn-cs"/>
              </a:rPr>
              <a:t>VALUES </a:t>
            </a:r>
            <a:r>
              <a:rPr lang="en-US" sz="1200" b="0" i="0" u="none" strike="noStrike" kern="1200" baseline="0" dirty="0">
                <a:solidFill>
                  <a:schemeClr val="tx1"/>
                </a:solidFill>
                <a:latin typeface="+mn-lt"/>
                <a:ea typeface="+mn-ea"/>
                <a:cs typeface="+mn-cs"/>
              </a:rPr>
              <a:t>area</a:t>
            </a:r>
          </a:p>
          <a:p>
            <a:r>
              <a:rPr lang="en-US" sz="1200" b="0" i="0" u="none" strike="noStrike" kern="1200" baseline="0" dirty="0">
                <a:solidFill>
                  <a:schemeClr val="tx1"/>
                </a:solidFill>
                <a:latin typeface="+mn-lt"/>
                <a:ea typeface="+mn-ea"/>
                <a:cs typeface="+mn-cs"/>
              </a:rPr>
              <a:t>	Step 5: Click on </a:t>
            </a:r>
            <a:r>
              <a:rPr lang="en-US" sz="1200" b="1" i="0" u="none" strike="noStrike" kern="1200" baseline="0" dirty="0">
                <a:solidFill>
                  <a:schemeClr val="tx1"/>
                </a:solidFill>
                <a:latin typeface="+mn-lt"/>
                <a:ea typeface="+mn-ea"/>
                <a:cs typeface="+mn-cs"/>
              </a:rPr>
              <a:t>Sum of Wait Time (min)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Values </a:t>
            </a:r>
            <a:r>
              <a:rPr lang="en-US" sz="1200" b="0" i="0" u="none" strike="noStrike" kern="1200" baseline="0" dirty="0">
                <a:solidFill>
                  <a:schemeClr val="tx1"/>
                </a:solidFill>
                <a:latin typeface="+mn-lt"/>
                <a:ea typeface="+mn-ea"/>
                <a:cs typeface="+mn-cs"/>
              </a:rPr>
              <a:t>area</a:t>
            </a:r>
          </a:p>
          <a:p>
            <a:r>
              <a:rPr lang="en-US" sz="1200" b="0" i="0" u="none" strike="noStrike" kern="1200" baseline="0" dirty="0">
                <a:solidFill>
                  <a:schemeClr val="tx1"/>
                </a:solidFill>
                <a:latin typeface="+mn-lt"/>
                <a:ea typeface="+mn-ea"/>
                <a:cs typeface="+mn-cs"/>
              </a:rPr>
              <a:t>	Step 6:</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Click </a:t>
            </a:r>
            <a:r>
              <a:rPr lang="en-US" sz="1200" b="1" i="0" u="none" strike="noStrike" kern="1200" baseline="0" dirty="0">
                <a:solidFill>
                  <a:schemeClr val="tx1"/>
                </a:solidFill>
                <a:latin typeface="+mn-lt"/>
                <a:ea typeface="+mn-ea"/>
                <a:cs typeface="+mn-cs"/>
              </a:rPr>
              <a:t>Value Field Settings… </a:t>
            </a:r>
            <a:r>
              <a:rPr lang="en-US" sz="1200" b="0" i="0" u="none" strike="noStrike" kern="1200" baseline="0" dirty="0">
                <a:solidFill>
                  <a:schemeClr val="tx1"/>
                </a:solidFill>
                <a:latin typeface="+mn-lt"/>
                <a:ea typeface="+mn-ea"/>
                <a:cs typeface="+mn-cs"/>
              </a:rPr>
              <a:t>from the list of options that appear</a:t>
            </a:r>
          </a:p>
          <a:p>
            <a:r>
              <a:rPr lang="en-US" sz="1200" b="0" i="0" u="none" strike="noStrike" kern="1200" baseline="0" dirty="0">
                <a:solidFill>
                  <a:schemeClr val="tx1"/>
                </a:solidFill>
                <a:latin typeface="+mn-lt"/>
                <a:ea typeface="+mn-ea"/>
                <a:cs typeface="+mn-cs"/>
              </a:rPr>
              <a:t>	Step 7:</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When the </a:t>
            </a:r>
            <a:r>
              <a:rPr lang="en-US" sz="1200" b="1" i="0" u="none" strike="noStrike" kern="1200" baseline="0" dirty="0">
                <a:solidFill>
                  <a:schemeClr val="tx1"/>
                </a:solidFill>
                <a:latin typeface="+mn-lt"/>
                <a:ea typeface="+mn-ea"/>
                <a:cs typeface="+mn-cs"/>
              </a:rPr>
              <a:t>Value Field Settings </a:t>
            </a:r>
            <a:r>
              <a:rPr lang="en-US" sz="1200" b="0" i="0" u="none" strike="noStrike" kern="1200" baseline="0" dirty="0">
                <a:solidFill>
                  <a:schemeClr val="tx1"/>
                </a:solidFill>
                <a:latin typeface="+mn-lt"/>
                <a:ea typeface="+mn-ea"/>
                <a:cs typeface="+mn-cs"/>
              </a:rPr>
              <a:t>dialog box appears:</a:t>
            </a:r>
          </a:p>
          <a:p>
            <a:r>
              <a:rPr lang="en-US" sz="1200" b="0" i="0" u="none" strike="noStrike" kern="1200" baseline="0" dirty="0">
                <a:solidFill>
                  <a:schemeClr val="tx1"/>
                </a:solidFill>
                <a:latin typeface="+mn-lt"/>
                <a:ea typeface="+mn-ea"/>
                <a:cs typeface="+mn-cs"/>
              </a:rPr>
              <a:t>		Under </a:t>
            </a:r>
            <a:r>
              <a:rPr lang="en-US" sz="1200" b="1" i="0" u="none" strike="noStrike" kern="1200" baseline="0" dirty="0">
                <a:solidFill>
                  <a:schemeClr val="tx1"/>
                </a:solidFill>
                <a:latin typeface="+mn-lt"/>
                <a:ea typeface="+mn-ea"/>
                <a:cs typeface="+mn-cs"/>
              </a:rPr>
              <a:t>Summarize value field by, </a:t>
            </a:r>
            <a:r>
              <a:rPr lang="en-US" sz="1200" b="0" i="0" u="none" strike="noStrike" kern="1200" baseline="0" dirty="0">
                <a:solidFill>
                  <a:schemeClr val="tx1"/>
                </a:solidFill>
                <a:latin typeface="+mn-lt"/>
                <a:ea typeface="+mn-ea"/>
                <a:cs typeface="+mn-cs"/>
              </a:rPr>
              <a:t>choose </a:t>
            </a:r>
            <a:r>
              <a:rPr lang="en-US" sz="1200" b="1" i="0" u="none" strike="noStrike" kern="1200" baseline="0" dirty="0">
                <a:solidFill>
                  <a:schemeClr val="tx1"/>
                </a:solidFill>
                <a:latin typeface="+mn-lt"/>
                <a:ea typeface="+mn-ea"/>
                <a:cs typeface="+mn-cs"/>
              </a:rPr>
              <a:t>Average</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Number Format</a:t>
            </a:r>
          </a:p>
          <a:p>
            <a:r>
              <a:rPr lang="en-US" sz="1200" b="0" i="0" u="none" strike="noStrike" kern="1200" baseline="0" dirty="0">
                <a:solidFill>
                  <a:schemeClr val="tx1"/>
                </a:solidFill>
                <a:latin typeface="+mn-lt"/>
                <a:ea typeface="+mn-ea"/>
                <a:cs typeface="+mn-cs"/>
              </a:rPr>
              <a:t>		In the </a:t>
            </a:r>
            <a:r>
              <a:rPr lang="en-US" sz="1200" b="1" i="0" u="none" strike="noStrike" kern="1200" baseline="0" dirty="0">
                <a:solidFill>
                  <a:schemeClr val="tx1"/>
                </a:solidFill>
                <a:latin typeface="+mn-lt"/>
                <a:ea typeface="+mn-ea"/>
                <a:cs typeface="+mn-cs"/>
              </a:rPr>
              <a:t>Category: </a:t>
            </a:r>
            <a:r>
              <a:rPr lang="en-US" sz="1200" b="0" i="0" u="none" strike="noStrike" kern="1200" baseline="0" dirty="0">
                <a:solidFill>
                  <a:schemeClr val="tx1"/>
                </a:solidFill>
                <a:latin typeface="+mn-lt"/>
                <a:ea typeface="+mn-ea"/>
                <a:cs typeface="+mn-cs"/>
              </a:rPr>
              <a:t>box, choose </a:t>
            </a:r>
            <a:r>
              <a:rPr lang="en-US" sz="1200" b="1" i="0" u="none" strike="noStrike" kern="1200" baseline="0" dirty="0">
                <a:solidFill>
                  <a:schemeClr val="tx1"/>
                </a:solidFill>
                <a:latin typeface="+mn-lt"/>
                <a:ea typeface="+mn-ea"/>
                <a:cs typeface="+mn-cs"/>
              </a:rPr>
              <a:t>Number</a:t>
            </a:r>
          </a:p>
          <a:p>
            <a:r>
              <a:rPr lang="da-DK" sz="1200" b="0" i="0" u="none" strike="noStrike" kern="1200" baseline="0" dirty="0">
                <a:solidFill>
                  <a:schemeClr val="tx1"/>
                </a:solidFill>
                <a:latin typeface="+mn-lt"/>
                <a:ea typeface="+mn-ea"/>
                <a:cs typeface="+mn-cs"/>
              </a:rPr>
              <a:t>		Enter </a:t>
            </a:r>
            <a:r>
              <a:rPr lang="da-DK" sz="1200" b="0" i="1" u="none" strike="noStrike" kern="1200" baseline="0" dirty="0">
                <a:solidFill>
                  <a:schemeClr val="tx1"/>
                </a:solidFill>
                <a:latin typeface="+mn-lt"/>
                <a:ea typeface="+mn-ea"/>
                <a:cs typeface="+mn-cs"/>
              </a:rPr>
              <a:t>1 </a:t>
            </a:r>
            <a:r>
              <a:rPr lang="da-DK" sz="1200" b="0" i="0" u="none" strike="noStrike" kern="1200" baseline="0" dirty="0">
                <a:solidFill>
                  <a:schemeClr val="tx1"/>
                </a:solidFill>
                <a:latin typeface="+mn-lt"/>
                <a:ea typeface="+mn-ea"/>
                <a:cs typeface="+mn-cs"/>
              </a:rPr>
              <a:t>for </a:t>
            </a:r>
            <a:r>
              <a:rPr lang="da-DK" sz="1200" b="1" i="0" u="none" strike="noStrike" kern="1200" baseline="0" dirty="0">
                <a:solidFill>
                  <a:schemeClr val="tx1"/>
                </a:solidFill>
                <a:latin typeface="+mn-lt"/>
                <a:ea typeface="+mn-ea"/>
                <a:cs typeface="+mn-cs"/>
              </a:rPr>
              <a:t>Decimal places:</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OK</a:t>
            </a:r>
          </a:p>
          <a:p>
            <a:r>
              <a:rPr lang="en-US" sz="1200" b="0" i="0" u="none" strike="noStrike" kern="1200" baseline="0" dirty="0">
                <a:solidFill>
                  <a:schemeClr val="tx1"/>
                </a:solidFill>
                <a:latin typeface="+mn-lt"/>
                <a:ea typeface="+mn-ea"/>
                <a:cs typeface="+mn-cs"/>
              </a:rPr>
              <a:t>		When the </a:t>
            </a:r>
            <a:r>
              <a:rPr lang="en-US" sz="1200" b="1" i="0" u="none" strike="noStrike" kern="1200" baseline="0" dirty="0">
                <a:solidFill>
                  <a:schemeClr val="tx1"/>
                </a:solidFill>
                <a:latin typeface="+mn-lt"/>
                <a:ea typeface="+mn-ea"/>
                <a:cs typeface="+mn-cs"/>
              </a:rPr>
              <a:t>Value Field Settings </a:t>
            </a:r>
            <a:r>
              <a:rPr lang="en-US" sz="1200" b="0" i="0" u="none" strike="noStrike" kern="1200" baseline="0" dirty="0">
                <a:solidFill>
                  <a:schemeClr val="tx1"/>
                </a:solidFill>
                <a:latin typeface="+mn-lt"/>
                <a:ea typeface="+mn-ea"/>
                <a:cs typeface="+mn-cs"/>
              </a:rPr>
              <a:t>dialog box reappears, click </a:t>
            </a:r>
            <a:r>
              <a:rPr lang="en-US" sz="1200" b="1" i="0" u="none" strike="noStrike" kern="1200" baseline="0" dirty="0">
                <a:solidFill>
                  <a:schemeClr val="tx1"/>
                </a:solidFill>
                <a:latin typeface="+mn-lt"/>
                <a:ea typeface="+mn-ea"/>
                <a:cs typeface="+mn-cs"/>
              </a:rPr>
              <a:t>OK</a:t>
            </a:r>
          </a:p>
          <a:p>
            <a:r>
              <a:rPr lang="en-US" sz="1200" b="0" i="0" u="none" strike="noStrike" kern="1200" baseline="0" dirty="0">
                <a:solidFill>
                  <a:schemeClr val="tx1"/>
                </a:solidFill>
                <a:latin typeface="+mn-lt"/>
                <a:ea typeface="+mn-ea"/>
                <a:cs typeface="+mn-cs"/>
              </a:rPr>
              <a:t>	Step 8:</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Right-click in cell B2 or any cell containing a meal price column label</a:t>
            </a:r>
          </a:p>
          <a:p>
            <a:r>
              <a:rPr lang="en-US" sz="1200" b="0" i="0" u="none" strike="noStrike" kern="1200" baseline="0" dirty="0">
                <a:solidFill>
                  <a:schemeClr val="tx1"/>
                </a:solidFill>
                <a:latin typeface="+mn-lt"/>
                <a:ea typeface="+mn-ea"/>
                <a:cs typeface="+mn-cs"/>
              </a:rPr>
              <a:t>	Step 9:</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 </a:t>
            </a:r>
            <a:r>
              <a:rPr lang="en-US" sz="1200" b="1" i="0" u="none" strike="noStrike" kern="1200" baseline="0" dirty="0">
                <a:solidFill>
                  <a:schemeClr val="tx1"/>
                </a:solidFill>
                <a:latin typeface="+mn-lt"/>
                <a:ea typeface="+mn-ea"/>
                <a:cs typeface="+mn-cs"/>
              </a:rPr>
              <a:t>Group </a:t>
            </a:r>
            <a:r>
              <a:rPr lang="en-US" sz="1200" b="0" i="0" u="none" strike="noStrike" kern="1200" baseline="0" dirty="0">
                <a:solidFill>
                  <a:schemeClr val="tx1"/>
                </a:solidFill>
                <a:latin typeface="+mn-lt"/>
                <a:ea typeface="+mn-ea"/>
                <a:cs typeface="+mn-cs"/>
              </a:rPr>
              <a:t>from the list of options that appears</a:t>
            </a:r>
          </a:p>
          <a:p>
            <a:r>
              <a:rPr lang="en-US" sz="1200" b="0" i="0" u="none" strike="noStrike" kern="1200" baseline="0" dirty="0">
                <a:solidFill>
                  <a:schemeClr val="tx1"/>
                </a:solidFill>
                <a:latin typeface="+mn-lt"/>
                <a:ea typeface="+mn-ea"/>
                <a:cs typeface="+mn-cs"/>
              </a:rPr>
              <a:t>	Step 10: When the </a:t>
            </a:r>
            <a:r>
              <a:rPr lang="en-US" sz="1200" b="1" i="0" u="none" strike="noStrike" kern="1200" baseline="0" dirty="0">
                <a:solidFill>
                  <a:schemeClr val="tx1"/>
                </a:solidFill>
                <a:latin typeface="+mn-lt"/>
                <a:ea typeface="+mn-ea"/>
                <a:cs typeface="+mn-cs"/>
              </a:rPr>
              <a:t>Grouping </a:t>
            </a:r>
            <a:r>
              <a:rPr lang="en-US" sz="1200" b="0" i="0" u="none" strike="noStrike" kern="1200" baseline="0" dirty="0">
                <a:solidFill>
                  <a:schemeClr val="tx1"/>
                </a:solidFill>
                <a:latin typeface="+mn-lt"/>
                <a:ea typeface="+mn-ea"/>
                <a:cs typeface="+mn-cs"/>
              </a:rPr>
              <a:t>dialog box appears:</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10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Starting at: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49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Ending at: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Enter </a:t>
            </a:r>
            <a:r>
              <a:rPr lang="en-US" sz="1200" b="0" i="1" u="none" strike="noStrike" kern="1200" baseline="0" dirty="0">
                <a:solidFill>
                  <a:schemeClr val="tx1"/>
                </a:solidFill>
                <a:latin typeface="+mn-lt"/>
                <a:ea typeface="+mn-ea"/>
                <a:cs typeface="+mn-cs"/>
              </a:rPr>
              <a:t>10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By: </a:t>
            </a:r>
            <a:r>
              <a:rPr lang="en-US" sz="1200" b="0" i="0" u="none" strike="noStrike" kern="1200" baseline="0" dirty="0">
                <a:solidFill>
                  <a:schemeClr val="tx1"/>
                </a:solidFill>
                <a:latin typeface="+mn-lt"/>
                <a:ea typeface="+mn-ea"/>
                <a:cs typeface="+mn-cs"/>
              </a:rPr>
              <a:t>box</a:t>
            </a:r>
          </a:p>
          <a:p>
            <a:r>
              <a:rPr lang="en-US" sz="1200" b="0" i="0" u="none" strike="noStrike" kern="1200" baseline="0" dirty="0">
                <a:solidFill>
                  <a:schemeClr val="tx1"/>
                </a:solidFill>
                <a:latin typeface="+mn-lt"/>
                <a:ea typeface="+mn-ea"/>
                <a:cs typeface="+mn-cs"/>
              </a:rPr>
              <a:t>		Click </a:t>
            </a:r>
            <a:r>
              <a:rPr lang="en-US" sz="1200" b="1" i="0" u="none" strike="noStrike" kern="1200" baseline="0" dirty="0">
                <a:solidFill>
                  <a:schemeClr val="tx1"/>
                </a:solidFill>
                <a:latin typeface="+mn-lt"/>
                <a:ea typeface="+mn-ea"/>
                <a:cs typeface="+mn-cs"/>
              </a:rPr>
              <a:t>OK</a:t>
            </a:r>
          </a:p>
          <a:p>
            <a:r>
              <a:rPr lang="en-US" sz="1200" b="0" i="0" u="none" strike="noStrike" kern="1200" baseline="0" dirty="0">
                <a:solidFill>
                  <a:schemeClr val="tx1"/>
                </a:solidFill>
                <a:latin typeface="+mn-lt"/>
                <a:ea typeface="+mn-ea"/>
                <a:cs typeface="+mn-cs"/>
              </a:rPr>
              <a:t>	Step 11: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Right-click on “Excellent” in cell A5</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Step 12: Select </a:t>
            </a:r>
            <a:r>
              <a:rPr lang="en-US" sz="1200" b="1" i="0" u="none" strike="noStrike" kern="1200" baseline="0" dirty="0">
                <a:solidFill>
                  <a:schemeClr val="tx1"/>
                </a:solidFill>
                <a:latin typeface="+mn-lt"/>
                <a:ea typeface="+mn-ea"/>
                <a:cs typeface="+mn-cs"/>
              </a:rPr>
              <a:t>Move </a:t>
            </a:r>
            <a:r>
              <a:rPr lang="en-US" sz="1200" b="0" i="0" u="none" strike="noStrike" kern="1200" baseline="0" dirty="0">
                <a:solidFill>
                  <a:schemeClr val="tx1"/>
                </a:solidFill>
                <a:latin typeface="+mn-lt"/>
                <a:ea typeface="+mn-ea"/>
                <a:cs typeface="+mn-cs"/>
              </a:rPr>
              <a:t>and click </a:t>
            </a:r>
            <a:r>
              <a:rPr lang="en-US" sz="1200" b="1" i="0" u="none" strike="noStrike" kern="1200" baseline="0" dirty="0">
                <a:solidFill>
                  <a:schemeClr val="tx1"/>
                </a:solidFill>
                <a:latin typeface="+mn-lt"/>
                <a:ea typeface="+mn-ea"/>
                <a:cs typeface="+mn-cs"/>
              </a:rPr>
              <a:t>Move “Excellent” to End</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42</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7</a:t>
            </a:fld>
            <a:endParaRPr lang="en-US" dirty="0"/>
          </a:p>
        </p:txBody>
      </p:sp>
    </p:spTree>
    <p:extLst>
      <p:ext uri="{BB962C8B-B14F-4D97-AF65-F5344CB8AC3E}">
        <p14:creationId xmlns:p14="http://schemas.microsoft.com/office/powerpoint/2010/main" val="4113632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completed PivotTable and PivotChart appear in Figure 3.28.</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PivotChart is a clustered column chart whose column heights correspond to the average wait times and are clustered into the categorical groupings of Good, Very Good, and Excellent.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columns are shaded to differentiate the wait times at restaurants in the various meal price ranges.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3.28 shows that Excellent restaurants have longer wait times than Good and Very Good restaurants.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also see that Excellent restaurants in the price range of $30–$39 have the longest wait times.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PivotChart displays the same information as that of the PivotTable in Figure 3.13, but the column chart used here makes it easier to compare the restaurants based on quality rating and meal price.</a:t>
            </a:r>
          </a:p>
        </p:txBody>
      </p:sp>
      <p:sp>
        <p:nvSpPr>
          <p:cNvPr id="4" name="Slide Number Placeholder 3"/>
          <p:cNvSpPr>
            <a:spLocks noGrp="1"/>
          </p:cNvSpPr>
          <p:nvPr>
            <p:ph type="sldNum" sz="quarter" idx="10"/>
          </p:nvPr>
        </p:nvSpPr>
        <p:spPr/>
        <p:txBody>
          <a:bodyPr/>
          <a:lstStyle/>
          <a:p>
            <a:fld id="{54F60B61-172D-4509-B931-6E88C4E54591}" type="slidenum">
              <a:rPr lang="en-US" smtClean="0"/>
              <a:t>43</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Grogan Oil Company which has offices located in three cities in Texas: Austin (its headquarters), Houston, and Dallas.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Grogan’s Information Technology (IT) call center, located in Austin, handles calls from employees regarding computer-related problems involving software, Internet, and e-mail issues.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data dashboard shown in Figure 3.32, developed to monitor the performance of the call center, combines several displays to track the call center’s KPIs.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line chart</a:t>
            </a:r>
            <a:r>
              <a:rPr lang="en-US" sz="1200" b="0" i="0" u="none" strike="noStrike" kern="1200" baseline="0" dirty="0">
                <a:solidFill>
                  <a:schemeClr val="tx1"/>
                </a:solidFill>
                <a:latin typeface="+mn-lt"/>
                <a:ea typeface="+mn-ea"/>
                <a:cs typeface="+mn-cs"/>
              </a:rPr>
              <a:t> in the upper left-hand corner shows the call volume for each type of problem (Software, Internet, or E-mail) over time.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chart shows that call volume is heavier during the first few hours of the shift, that calls concerning e-mail issues appear to decrease over time, and that the volume of calls regarding software issues are highest at midmorning. </a:t>
            </a:r>
          </a:p>
          <a:p>
            <a:pPr marL="1085850" lvl="2"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column chart </a:t>
            </a:r>
            <a:r>
              <a:rPr lang="en-US" sz="1200" b="0" i="0" u="none" strike="noStrike" kern="1200" baseline="0" dirty="0">
                <a:solidFill>
                  <a:schemeClr val="tx1"/>
                </a:solidFill>
                <a:latin typeface="+mn-lt"/>
                <a:ea typeface="+mn-ea"/>
                <a:cs typeface="+mn-cs"/>
              </a:rPr>
              <a:t>in the upper right-hand corner of the dashboard shows the percentage of time that call center employees spent on each type of problem or were idle (not working on a call).</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clustered bar chart </a:t>
            </a:r>
            <a:r>
              <a:rPr lang="en-US" sz="1200" b="0" i="0" u="none" strike="noStrike" kern="1200" baseline="0" dirty="0">
                <a:solidFill>
                  <a:schemeClr val="tx1"/>
                </a:solidFill>
                <a:latin typeface="+mn-lt"/>
                <a:ea typeface="+mn-ea"/>
                <a:cs typeface="+mn-cs"/>
              </a:rPr>
              <a:t>in the middle right of the dashboard shows the call volume by type of problem for each of Grogan’s offices.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allows the IT manager to quickly identify if there is a particular type of problem by location.</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office in Austin seems to be reporting a relatively high number of issues with e-mail. If the source of the problem can be identified quickly, then the problem might be resolved quickly for many users all at once.</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bar chart</a:t>
            </a:r>
            <a:r>
              <a:rPr lang="en-US" sz="1200" b="0" i="0" u="none" strike="noStrike" kern="1200" baseline="0" dirty="0">
                <a:solidFill>
                  <a:schemeClr val="tx1"/>
                </a:solidFill>
                <a:latin typeface="+mn-lt"/>
                <a:ea typeface="+mn-ea"/>
                <a:cs typeface="+mn-cs"/>
              </a:rPr>
              <a:t> shown in the middle left of the data dashboard displays the length of time for which each case has been unresolved, for each unresolved case that was received more than 15 minutes ago.</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chart enables Grogan to quickly monitor the key problem cases and decide whether additional resources may be needed to resolve them.</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frequency distribution chart </a:t>
            </a:r>
            <a:r>
              <a:rPr lang="en-US" sz="1200" b="0" i="0" u="none" strike="noStrike" kern="1200" baseline="0" dirty="0">
                <a:solidFill>
                  <a:schemeClr val="tx1"/>
                </a:solidFill>
                <a:latin typeface="+mn-lt"/>
                <a:ea typeface="+mn-ea"/>
                <a:cs typeface="+mn-cs"/>
              </a:rPr>
              <a:t>in the bottom panel shows the length of time required for resolved cases during the current shift. </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Grogan Oil data dashboard presents data at the operational level, is updated in real time, and is used for operational decisions such as staffing levels.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Data dashboards may also be used at the tactical and strategic levels of management.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the highest level, a more strategic dashboard would allow upper management to quickly assess the financial health of the company by monitoring more aggregate financial, service-level, and capacity utilization information.</a:t>
            </a:r>
          </a:p>
          <a:p>
            <a:pPr marL="457200" lvl="1"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44</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45</a:t>
            </a:fld>
            <a:endParaRPr lang="en-US" dirty="0"/>
          </a:p>
        </p:txBody>
      </p:sp>
    </p:spTree>
    <p:extLst>
      <p:ext uri="{BB962C8B-B14F-4D97-AF65-F5344CB8AC3E}">
        <p14:creationId xmlns:p14="http://schemas.microsoft.com/office/powerpoint/2010/main" val="201236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Consider when the accounting department of Gossamer Industries is summarizing the company’s annual data for completion of its federal tax forms.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this case, the specific numbers corresponding to revenues and expenses are important and not just the relative values.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Therefore, these data should be presented in a table similar to Table 3.3.</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Similarly, if it is important to know exactly by how much revenues exceed expenses each month, then this would also be better presented as a table rather than as a line chart, as seen in Figure 3.5.</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8</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3.6 allows the reader to easily see the monthly changes in revenues and costs while also being able to refer to the exact numerical values.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9</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Costs and revenues are measured in dollars ($), but head count is measured in number of employees.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Although all these values can be displayed on a line chart using multiple vertical axes, this is generally not recommended.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the values have widely different magnitudes (costs and revenues are in the tens of thousands, whereas headcount is approximately 10 each month), it would be difficult to interpret changes on a single chart.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Therefore, a table similar to Table 3.4 is recommended.</a:t>
            </a:r>
          </a:p>
        </p:txBody>
      </p:sp>
      <p:sp>
        <p:nvSpPr>
          <p:cNvPr id="4" name="Slide Number Placeholder 3"/>
          <p:cNvSpPr>
            <a:spLocks noGrp="1"/>
          </p:cNvSpPr>
          <p:nvPr>
            <p:ph type="sldNum" sz="quarter" idx="10"/>
          </p:nvPr>
        </p:nvSpPr>
        <p:spPr/>
        <p:txBody>
          <a:bodyPr/>
          <a:lstStyle/>
          <a:p>
            <a:fld id="{54F60B61-172D-4509-B931-6E88C4E54591}" type="slidenum">
              <a:rPr lang="en-US" smtClean="0"/>
              <a:t>10</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11</a:t>
            </a:fld>
            <a:endParaRPr lang="en-US" dirty="0"/>
          </a:p>
        </p:txBody>
      </p:sp>
    </p:spTree>
    <p:extLst>
      <p:ext uri="{BB962C8B-B14F-4D97-AF65-F5344CB8AC3E}">
        <p14:creationId xmlns:p14="http://schemas.microsoft.com/office/powerpoint/2010/main" val="428877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3.7 compares several forms of a table displaying Gossamer’s costs and revenue data.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Most people find Design D, with the fewest grid lines, easiest to read. </a:t>
            </a:r>
          </a:p>
          <a:p>
            <a:pPr marL="171450"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In this table, grid lines are used only to separate the column headings from the data and to indicate that a calculation has occurred to generate the Profits row and the Total column.</a:t>
            </a:r>
          </a:p>
          <a:p>
            <a:pPr algn="l"/>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12</a:t>
            </a:fld>
            <a:endParaRPr lang="en-US" dirty="0"/>
          </a:p>
        </p:txBody>
      </p:sp>
    </p:spTree>
    <p:extLst>
      <p:ext uri="{BB962C8B-B14F-4D97-AF65-F5344CB8AC3E}">
        <p14:creationId xmlns:p14="http://schemas.microsoft.com/office/powerpoint/2010/main" val="1162572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676400"/>
            <a:ext cx="381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5257800" y="3505200"/>
            <a:ext cx="3255818"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3C6D6219-DCAC-4F04-91C2-9C2926F94FDD}"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05800" y="63404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658A59E-4B9F-4A31-B538-B8B71595E210}"/>
              </a:ext>
            </a:extLst>
          </p:cNvPr>
          <p:cNvPicPr>
            <a:picLocks noChangeAspect="1"/>
          </p:cNvPicPr>
          <p:nvPr userDrawn="1"/>
        </p:nvPicPr>
        <p:blipFill>
          <a:blip r:embed="rId2"/>
          <a:stretch>
            <a:fillRect/>
          </a:stretch>
        </p:blipFill>
        <p:spPr>
          <a:xfrm>
            <a:off x="0" y="0"/>
            <a:ext cx="9144000" cy="1878382"/>
          </a:xfrm>
          <a:prstGeom prst="rect">
            <a:avLst/>
          </a:prstGeom>
        </p:spPr>
      </p:pic>
    </p:spTree>
    <p:extLst>
      <p:ext uri="{BB962C8B-B14F-4D97-AF65-F5344CB8AC3E}">
        <p14:creationId xmlns:p14="http://schemas.microsoft.com/office/powerpoint/2010/main" val="172405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21639BDA-78A8-4727-992F-535D89FA5441}"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C081E745-2A74-440D-BD69-F178C2AFF74F}"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DB405C4-E77F-48DE-BC4E-095C275BDB8E}"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676400"/>
            <a:ext cx="381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5257800" y="3505200"/>
            <a:ext cx="3255818"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44929146-C5B4-42F5-8C3B-7F4A6F1F82A7}"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48400" y="6208776"/>
            <a:ext cx="2133600" cy="365125"/>
          </a:xfrm>
          <a:prstGeom prst="rect">
            <a:avLst/>
          </a:prstGeom>
        </p:spPr>
        <p:txBody>
          <a:bodyPr/>
          <a:lstStyle/>
          <a:p>
            <a:fld id="{1D71124D-554D-4C0B-B1A2-AAF5AA8D43BE}"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0" y="6492875"/>
            <a:ext cx="762000" cy="365125"/>
          </a:xfrm>
          <a:prstGeom prst="rect">
            <a:avLst/>
          </a:prstGeom>
        </p:spPr>
        <p:txBody>
          <a:bodyPr/>
          <a:lstStyle>
            <a:lvl1pPr algn="r">
              <a:defRPr sz="1000"/>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FF706E20-AA9A-40C3-BC12-80CB9880005F}"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A56D5952-39A4-45C4-BB56-78D748AB7B22}"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872E00DA-1BD3-4C2E-8BE4-D997AC6D1ACF}" type="datetime1">
              <a:rPr lang="en-US" smtClean="0"/>
              <a:t>7/21/2020</a:t>
            </a:fld>
            <a:endParaRPr lang="en-US" dirty="0"/>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60A3CD01-0529-4B46-B304-875195537CB4}" type="datetime1">
              <a:rPr lang="en-US" smtClean="0"/>
              <a:t>7/21/2020</a:t>
            </a:fld>
            <a:endParaRPr lang="en-US" dirty="0"/>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02B2A6FD-4015-4FDF-9DDE-F59537F534D3}" type="datetime1">
              <a:rPr lang="en-US" smtClean="0"/>
              <a:t>7/21/2020</a:t>
            </a:fld>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8CDF3E-997F-4921-BC27-CA00D4C67302}"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33400"/>
            <a:ext cx="8690112"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Rectangle 8"/>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2057400"/>
            <a:ext cx="8766312" cy="1231106"/>
          </a:xfrm>
          <a:prstGeom prst="rect">
            <a:avLst/>
          </a:prstGeom>
          <a:noFill/>
        </p:spPr>
        <p:txBody>
          <a:bodyPr wrap="square" rtlCol="0">
            <a:spAutoFit/>
          </a:bodyPr>
          <a:lstStyle/>
          <a:p>
            <a:pPr marL="514350" indent="-514350">
              <a:buFont typeface="Arial" pitchFamily="34" charset="0"/>
              <a:buChar char="•"/>
            </a:pPr>
            <a:r>
              <a:rPr lang="en-US" sz="2800" dirty="0"/>
              <a:t>Vb</a:t>
            </a:r>
          </a:p>
          <a:p>
            <a:pPr marL="971550" lvl="1" indent="-514350">
              <a:buFont typeface="Arial" pitchFamily="34" charset="0"/>
              <a:buChar char="•"/>
            </a:pPr>
            <a:r>
              <a:rPr lang="en-US" sz="2400" dirty="0"/>
              <a:t>Bm</a:t>
            </a:r>
          </a:p>
          <a:p>
            <a:pPr marL="1428750" lvl="2" indent="-514350">
              <a:buFont typeface="Arial" pitchFamily="34" charset="0"/>
              <a:buChar char="•"/>
            </a:pPr>
            <a:r>
              <a:rPr lang="en-US" sz="2000" dirty="0"/>
              <a:t>Mbm</a:t>
            </a:r>
          </a:p>
        </p:txBody>
      </p:sp>
    </p:spTree>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2CF53B-A279-4DCD-ABA3-F41F514B4139}"/>
              </a:ext>
            </a:extLst>
          </p:cNvPr>
          <p:cNvSpPr>
            <a:spLocks noGrp="1"/>
          </p:cNvSpPr>
          <p:nvPr>
            <p:ph type="sldNum" sz="quarter" idx="12"/>
          </p:nvPr>
        </p:nvSpPr>
        <p:spPr/>
        <p:txBody>
          <a:bodyPr/>
          <a:lstStyle/>
          <a:p>
            <a:fld id="{4556B232-9F89-4083-B3BB-DDC8E5903F80}" type="slidenum">
              <a:rPr lang="en-US" smtClean="0"/>
              <a:pPr/>
              <a:t>1</a:t>
            </a:fld>
            <a:endParaRPr lang="en-US" dirty="0"/>
          </a:p>
        </p:txBody>
      </p:sp>
      <p:sp>
        <p:nvSpPr>
          <p:cNvPr id="5" name="Title 1">
            <a:extLst>
              <a:ext uri="{FF2B5EF4-FFF2-40B4-BE49-F238E27FC236}">
                <a16:creationId xmlns:a16="http://schemas.microsoft.com/office/drawing/2014/main" id="{D60EFF1F-2998-403D-8915-B263E7AB6B7C}"/>
              </a:ext>
            </a:extLst>
          </p:cNvPr>
          <p:cNvSpPr txBox="1">
            <a:spLocks/>
          </p:cNvSpPr>
          <p:nvPr/>
        </p:nvSpPr>
        <p:spPr>
          <a:xfrm>
            <a:off x="63114" y="2720975"/>
            <a:ext cx="9017771" cy="190500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200" dirty="0"/>
              <a:t>Week 3 – Lecture Notes</a:t>
            </a:r>
          </a:p>
          <a:p>
            <a:br>
              <a:rPr lang="en-US" altLang="zh-CN" sz="3200" b="1" dirty="0"/>
            </a:br>
            <a:r>
              <a:rPr lang="en-US" altLang="zh-CN" sz="3200" b="1" dirty="0"/>
              <a:t>Descriptive Analytics – Data Visualization</a:t>
            </a:r>
            <a:endParaRPr lang="en-US" sz="3200" b="1" dirty="0"/>
          </a:p>
        </p:txBody>
      </p:sp>
    </p:spTree>
    <p:extLst>
      <p:ext uri="{BB962C8B-B14F-4D97-AF65-F5344CB8AC3E}">
        <p14:creationId xmlns:p14="http://schemas.microsoft.com/office/powerpoint/2010/main" val="428456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Table 3.4 - Table displaying Headcount, Costs, and Revenues at Gossamer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10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14" y="2898683"/>
            <a:ext cx="8523771" cy="168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37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lstStyle/>
          <a:p>
            <a:r>
              <a:rPr lang="en-US" dirty="0"/>
              <a:t>Tables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dirty="0"/>
              <a:t>Table Design Principles:</a:t>
            </a:r>
          </a:p>
          <a:p>
            <a:pPr marL="937260" lvl="1" indent="-342900"/>
            <a:r>
              <a:rPr lang="en-US" sz="2400" b="1" dirty="0"/>
              <a:t>Avoid using vertical lines </a:t>
            </a:r>
            <a:r>
              <a:rPr lang="en-US" sz="2400" dirty="0"/>
              <a:t>in a table unless they are necessary for clarity.</a:t>
            </a:r>
          </a:p>
          <a:p>
            <a:pPr marL="937260" lvl="1" indent="-342900"/>
            <a:r>
              <a:rPr lang="en-US" sz="2400" dirty="0"/>
              <a:t>Horizontal lines are generally necessary only for separating column titles from data values or when indicating that a </a:t>
            </a:r>
            <a:r>
              <a:rPr lang="en-US" sz="2400" b="1" dirty="0"/>
              <a:t>calculation has taken place</a:t>
            </a:r>
            <a:r>
              <a:rPr lang="en-US" sz="2400" dirty="0"/>
              <a:t>.</a:t>
            </a:r>
          </a:p>
          <a:p>
            <a:pPr lvl="1" indent="0">
              <a:buNone/>
            </a:pPr>
            <a:endParaRPr lang="en-US" sz="2400" dirty="0"/>
          </a:p>
          <a:p>
            <a:pPr marL="937260" lvl="1" indent="-342900"/>
            <a:endParaRPr lang="en-US" dirty="0"/>
          </a:p>
          <a:p>
            <a:pPr>
              <a:lnSpc>
                <a:spcPct val="100000"/>
              </a:lnSpc>
              <a:buClr>
                <a:srgbClr val="009E47"/>
              </a:buCl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11</a:t>
            </a:fld>
            <a:endParaRPr lang="en-US" dirty="0"/>
          </a:p>
        </p:txBody>
      </p:sp>
    </p:spTree>
    <p:extLst>
      <p:ext uri="{BB962C8B-B14F-4D97-AF65-F5344CB8AC3E}">
        <p14:creationId xmlns:p14="http://schemas.microsoft.com/office/powerpoint/2010/main" val="312408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3.7 - Comparing different Table Designs</a:t>
            </a:r>
          </a:p>
        </p:txBody>
      </p:sp>
      <p:sp>
        <p:nvSpPr>
          <p:cNvPr id="5" name="Slide Number Placeholder 4"/>
          <p:cNvSpPr>
            <a:spLocks noGrp="1"/>
          </p:cNvSpPr>
          <p:nvPr>
            <p:ph type="sldNum" sz="quarter" idx="12"/>
          </p:nvPr>
        </p:nvSpPr>
        <p:spPr/>
        <p:txBody>
          <a:bodyPr/>
          <a:lstStyle/>
          <a:p>
            <a:fld id="{4556B232-9F89-4083-B3BB-DDC8E5903F80}" type="slidenum">
              <a:rPr lang="en-US" smtClean="0"/>
              <a:t>12</a:t>
            </a:fld>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438400"/>
            <a:ext cx="8642530" cy="335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peech Bubble: Rectangle with Corners Rounded 5">
            <a:extLst>
              <a:ext uri="{FF2B5EF4-FFF2-40B4-BE49-F238E27FC236}">
                <a16:creationId xmlns:a16="http://schemas.microsoft.com/office/drawing/2014/main" id="{2332ECC7-E81D-42B4-8D42-F8D15D660F2F}"/>
              </a:ext>
            </a:extLst>
          </p:cNvPr>
          <p:cNvSpPr/>
          <p:nvPr/>
        </p:nvSpPr>
        <p:spPr>
          <a:xfrm>
            <a:off x="3124200" y="6191901"/>
            <a:ext cx="1371600" cy="513699"/>
          </a:xfrm>
          <a:prstGeom prst="wedgeRoundRectCallout">
            <a:avLst>
              <a:gd name="adj1" fmla="val 90183"/>
              <a:gd name="adj2" fmla="val -404478"/>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Calibri" panose="020F0502020204030204" pitchFamily="34" charset="0"/>
              </a:rPr>
              <a:t>Easiest table to read</a:t>
            </a:r>
          </a:p>
        </p:txBody>
      </p:sp>
    </p:spTree>
    <p:extLst>
      <p:ext uri="{BB962C8B-B14F-4D97-AF65-F5344CB8AC3E}">
        <p14:creationId xmlns:p14="http://schemas.microsoft.com/office/powerpoint/2010/main" val="31906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3.5 - Larger Table Showing Revenues by Location for 12 Months of Data</a:t>
            </a:r>
          </a:p>
        </p:txBody>
      </p:sp>
      <p:sp>
        <p:nvSpPr>
          <p:cNvPr id="5" name="Slide Number Placeholder 4"/>
          <p:cNvSpPr>
            <a:spLocks noGrp="1"/>
          </p:cNvSpPr>
          <p:nvPr>
            <p:ph type="sldNum" sz="quarter" idx="12"/>
          </p:nvPr>
        </p:nvSpPr>
        <p:spPr/>
        <p:txBody>
          <a:bodyPr/>
          <a:lstStyle/>
          <a:p>
            <a:fld id="{4556B232-9F89-4083-B3BB-DDC8E5903F80}" type="slidenum">
              <a:rPr lang="en-US" smtClean="0"/>
              <a:t>13</a:t>
            </a:fld>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57" y="2587681"/>
            <a:ext cx="8656819" cy="259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64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Tables</a:t>
            </a:r>
          </a:p>
        </p:txBody>
      </p:sp>
      <p:sp>
        <p:nvSpPr>
          <p:cNvPr id="5" name="Slide Number Placeholder 4"/>
          <p:cNvSpPr>
            <a:spLocks noGrp="1"/>
          </p:cNvSpPr>
          <p:nvPr>
            <p:ph type="sldNum" sz="quarter" idx="12"/>
          </p:nvPr>
        </p:nvSpPr>
        <p:spPr/>
        <p:txBody>
          <a:bodyPr/>
          <a:lstStyle/>
          <a:p>
            <a:fld id="{4556B232-9F89-4083-B3BB-DDC8E5903F80}" type="slidenum">
              <a:rPr lang="en-US" smtClean="0"/>
              <a:t>14</a:t>
            </a:fld>
            <a:endParaRPr lang="en-US" dirty="0"/>
          </a:p>
        </p:txBody>
      </p:sp>
      <p:sp>
        <p:nvSpPr>
          <p:cNvPr id="6" name="Content Placeholder 2"/>
          <p:cNvSpPr>
            <a:spLocks noGrp="1"/>
          </p:cNvSpPr>
          <p:nvPr>
            <p:ph idx="1"/>
          </p:nvPr>
        </p:nvSpPr>
        <p:spPr>
          <a:xfrm>
            <a:off x="228600" y="1865244"/>
            <a:ext cx="8690112" cy="4687956"/>
          </a:xfrm>
        </p:spPr>
        <p:txBody>
          <a:bodyPr/>
          <a:lstStyle/>
          <a:p>
            <a:pPr marL="342900" indent="-342900">
              <a:lnSpc>
                <a:spcPct val="100000"/>
              </a:lnSpc>
              <a:buFont typeface="Arial" panose="020B0604020202020204" pitchFamily="34" charset="0"/>
              <a:buChar char="•"/>
            </a:pPr>
            <a:r>
              <a:rPr lang="en-US" b="1" dirty="0"/>
              <a:t>Crosstabulation</a:t>
            </a:r>
            <a:r>
              <a:rPr lang="en-US" dirty="0"/>
              <a:t>: A useful type of table for describing data of two variables.</a:t>
            </a:r>
          </a:p>
          <a:p>
            <a:pPr marL="342900" indent="-342900">
              <a:buFont typeface="Arial" panose="020B0604020202020204" pitchFamily="34" charset="0"/>
              <a:buChar char="•"/>
            </a:pPr>
            <a:r>
              <a:rPr lang="en-US" b="1" dirty="0"/>
              <a:t>PivotTable</a:t>
            </a:r>
            <a:r>
              <a:rPr lang="en-US" dirty="0"/>
              <a:t>: A crosstabulation in Microsoft Excel.</a:t>
            </a:r>
          </a:p>
          <a:p>
            <a:pPr>
              <a:lnSpc>
                <a:spcPct val="100000"/>
              </a:lnSpc>
            </a:pPr>
            <a:endParaRPr lang="en-US" dirty="0"/>
          </a:p>
          <a:p>
            <a:pPr>
              <a:lnSpc>
                <a:spcPct val="100000"/>
              </a:lnSpc>
            </a:pPr>
            <a:endParaRPr lang="en-US" dirty="0"/>
          </a:p>
          <a:p>
            <a:pPr>
              <a:lnSpc>
                <a:spcPct val="100000"/>
              </a:lnSpc>
            </a:pPr>
            <a:endParaRPr lang="en-US" dirty="0"/>
          </a:p>
          <a:p>
            <a:pPr marL="342900" indent="-342900">
              <a:lnSpc>
                <a:spcPct val="100000"/>
              </a:lnSpc>
              <a:buFont typeface="Arial" panose="020B0604020202020204" pitchFamily="34" charset="0"/>
              <a:buChar char="•"/>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61371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3.6 - Quality Rating and Meal Price for 300 Los Angeles Restaurants</a:t>
            </a:r>
          </a:p>
        </p:txBody>
      </p:sp>
      <p:sp>
        <p:nvSpPr>
          <p:cNvPr id="5" name="Slide Number Placeholder 4"/>
          <p:cNvSpPr>
            <a:spLocks noGrp="1"/>
          </p:cNvSpPr>
          <p:nvPr>
            <p:ph type="sldNum" sz="quarter" idx="12"/>
          </p:nvPr>
        </p:nvSpPr>
        <p:spPr/>
        <p:txBody>
          <a:bodyPr/>
          <a:lstStyle/>
          <a:p>
            <a:fld id="{4556B232-9F89-4083-B3BB-DDC8E5903F80}" type="slidenum">
              <a:rPr lang="en-US" smtClean="0"/>
              <a:t>15</a:t>
            </a:fld>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298" y="2667000"/>
            <a:ext cx="6351028" cy="258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32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Table 3.7 - Crosstabulation of Quality Rating and Meal Price for 300 Los Angeles Restaurants</a:t>
            </a:r>
          </a:p>
        </p:txBody>
      </p:sp>
      <p:sp>
        <p:nvSpPr>
          <p:cNvPr id="5" name="Slide Number Placeholder 4"/>
          <p:cNvSpPr>
            <a:spLocks noGrp="1"/>
          </p:cNvSpPr>
          <p:nvPr>
            <p:ph type="sldNum" sz="quarter" idx="12"/>
          </p:nvPr>
        </p:nvSpPr>
        <p:spPr>
          <a:xfrm>
            <a:off x="8382000" y="6351359"/>
            <a:ext cx="762000" cy="365125"/>
          </a:xfrm>
        </p:spPr>
        <p:txBody>
          <a:bodyPr/>
          <a:lstStyle/>
          <a:p>
            <a:fld id="{4556B232-9F89-4083-B3BB-DDC8E5903F80}" type="slidenum">
              <a:rPr lang="en-US" smtClean="0"/>
              <a:t>16</a:t>
            </a:fld>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6907340" cy="212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251614" y="4354284"/>
            <a:ext cx="8690112" cy="1905000"/>
          </a:xfrm>
          <a:ln>
            <a:noFill/>
          </a:ln>
        </p:spPr>
        <p:txBody>
          <a:bodyPr/>
          <a:lstStyle/>
          <a:p>
            <a:pPr marL="285750" indent="-285750">
              <a:lnSpc>
                <a:spcPct val="100000"/>
              </a:lnSpc>
              <a:buFont typeface="Arial" panose="020B0604020202020204" pitchFamily="34" charset="0"/>
              <a:buChar char="•"/>
            </a:pPr>
            <a:r>
              <a:rPr lang="en-US" sz="2000" dirty="0"/>
              <a:t>The greatest number of restaurants in the sample (64) have a very good rating and a meal price in the $20–29 range.</a:t>
            </a:r>
          </a:p>
          <a:p>
            <a:pPr marL="285750" indent="-285750">
              <a:lnSpc>
                <a:spcPct val="100000"/>
              </a:lnSpc>
              <a:buFont typeface="Arial" panose="020B0604020202020204" pitchFamily="34" charset="0"/>
              <a:buChar char="•"/>
            </a:pPr>
            <a:r>
              <a:rPr lang="en-US" sz="2000" dirty="0"/>
              <a:t>Only two restaurants have an excellent rating and a meal price in the $10–19 range.</a:t>
            </a:r>
          </a:p>
          <a:p>
            <a:pPr marL="285750" indent="-285750">
              <a:lnSpc>
                <a:spcPct val="100000"/>
              </a:lnSpc>
              <a:buFont typeface="Arial" panose="020B0604020202020204" pitchFamily="34" charset="0"/>
              <a:buChar char="•"/>
            </a:pPr>
            <a:r>
              <a:rPr lang="en-US" sz="2000" dirty="0"/>
              <a:t>The right and bottom margins of the crosstabulation give the frequency of quality rating and meal price separately.</a:t>
            </a:r>
          </a:p>
          <a:p>
            <a:pPr>
              <a:lnSpc>
                <a:spcPct val="100000"/>
              </a:lnSpc>
            </a:pPr>
            <a:endParaRPr lang="en-US" sz="2000" dirty="0"/>
          </a:p>
        </p:txBody>
      </p:sp>
    </p:spTree>
    <p:extLst>
      <p:ext uri="{BB962C8B-B14F-4D97-AF65-F5344CB8AC3E}">
        <p14:creationId xmlns:p14="http://schemas.microsoft.com/office/powerpoint/2010/main" val="337048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153399" cy="838200"/>
          </a:xfrm>
          <a:ln>
            <a:noFill/>
          </a:ln>
        </p:spPr>
        <p:txBody>
          <a:bodyPr>
            <a:normAutofit/>
          </a:bodyPr>
          <a:lstStyle/>
          <a:p>
            <a:pPr algn="r"/>
            <a:r>
              <a:rPr lang="en-US" sz="3600" b="1" i="1" dirty="0">
                <a:latin typeface="Tahoma" pitchFamily="34" charset="0"/>
                <a:ea typeface="Tahoma" pitchFamily="34" charset="0"/>
                <a:cs typeface="Tahoma" pitchFamily="34" charset="0"/>
              </a:rPr>
              <a:t>Charts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17</a:t>
            </a:fld>
            <a:endParaRPr lang="en-US" dirty="0"/>
          </a:p>
        </p:txBody>
      </p:sp>
    </p:spTree>
    <p:extLst>
      <p:ext uri="{BB962C8B-B14F-4D97-AF65-F5344CB8AC3E}">
        <p14:creationId xmlns:p14="http://schemas.microsoft.com/office/powerpoint/2010/main" val="94947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Charts </a:t>
            </a:r>
            <a:r>
              <a:rPr lang="en-US" dirty="0"/>
              <a:t>(or graphs):</a:t>
            </a:r>
            <a:r>
              <a:rPr lang="en-US" b="1" dirty="0"/>
              <a:t> </a:t>
            </a:r>
            <a:r>
              <a:rPr lang="en-US" dirty="0"/>
              <a:t>Visual methods of displaying data.</a:t>
            </a:r>
          </a:p>
          <a:p>
            <a:pPr marL="342900" indent="-342900">
              <a:buFont typeface="Arial" panose="020B0604020202020204" pitchFamily="34" charset="0"/>
              <a:buChar char="•"/>
            </a:pPr>
            <a:r>
              <a:rPr lang="en-US" b="1" dirty="0"/>
              <a:t>Scatter chart: </a:t>
            </a:r>
            <a:r>
              <a:rPr lang="en-US" dirty="0"/>
              <a:t>Graphical presentation of the relationship between two quantitative variables.</a:t>
            </a:r>
          </a:p>
          <a:p>
            <a:pPr marL="937260" lvl="1" indent="-342900">
              <a:lnSpc>
                <a:spcPct val="100000"/>
              </a:lnSpc>
            </a:pPr>
            <a:r>
              <a:rPr lang="en-US" sz="2400" dirty="0"/>
              <a:t>Trendline – A line that provides an approximation of the 			        relationship between the variables.</a:t>
            </a:r>
          </a:p>
          <a:p>
            <a:pPr marL="342900" indent="-342900">
              <a:lnSpc>
                <a:spcPct val="100000"/>
              </a:lnSpc>
              <a:buFont typeface="Arial" panose="020B0604020202020204" pitchFamily="34" charset="0"/>
              <a:buChar char="•"/>
            </a:pPr>
            <a:r>
              <a:rPr lang="en-US" b="1" dirty="0"/>
              <a:t>Line chart</a:t>
            </a:r>
            <a:r>
              <a:rPr lang="en-US" dirty="0"/>
              <a:t>: A line that connects the points in the chart.</a:t>
            </a:r>
          </a:p>
          <a:p>
            <a:pPr marL="937260" lvl="1" indent="-342900">
              <a:lnSpc>
                <a:spcPct val="100000"/>
              </a:lnSpc>
            </a:pPr>
            <a:r>
              <a:rPr lang="en-US" dirty="0"/>
              <a:t>Useful for time series data collected over a period of time. (minutes, hours, days, years, etc.)</a:t>
            </a:r>
          </a:p>
          <a:p>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18</a:t>
            </a:fld>
            <a:endParaRPr lang="en-US" dirty="0"/>
          </a:p>
        </p:txBody>
      </p:sp>
    </p:spTree>
    <p:extLst>
      <p:ext uri="{BB962C8B-B14F-4D97-AF65-F5344CB8AC3E}">
        <p14:creationId xmlns:p14="http://schemas.microsoft.com/office/powerpoint/2010/main" val="418625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3.8 - Sample Data for the </a:t>
            </a:r>
            <a:br>
              <a:rPr lang="en-US" dirty="0"/>
            </a:br>
            <a:r>
              <a:rPr lang="en-US" dirty="0"/>
              <a:t>San Francisco Electronics Store</a:t>
            </a:r>
          </a:p>
        </p:txBody>
      </p:sp>
      <p:sp>
        <p:nvSpPr>
          <p:cNvPr id="5" name="Slide Number Placeholder 4"/>
          <p:cNvSpPr>
            <a:spLocks noGrp="1"/>
          </p:cNvSpPr>
          <p:nvPr>
            <p:ph type="sldNum" sz="quarter" idx="12"/>
          </p:nvPr>
        </p:nvSpPr>
        <p:spPr/>
        <p:txBody>
          <a:bodyPr/>
          <a:lstStyle/>
          <a:p>
            <a:fld id="{4556B232-9F89-4083-B3BB-DDC8E5903F80}" type="slidenum">
              <a:rPr lang="en-US" smtClean="0"/>
              <a:t>19</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2286000"/>
            <a:ext cx="7988285" cy="350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61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lstStyle/>
          <a:p>
            <a:r>
              <a:rPr lang="en-US" dirty="0"/>
              <a:t>Introduction</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dirty="0"/>
              <a:t>Data </a:t>
            </a:r>
            <a:r>
              <a:rPr lang="en-US" dirty="0" err="1"/>
              <a:t>visualisation</a:t>
            </a:r>
            <a:r>
              <a:rPr lang="en-US" dirty="0"/>
              <a:t> involves: </a:t>
            </a:r>
          </a:p>
          <a:p>
            <a:pPr marL="937260" lvl="1" indent="-342900">
              <a:lnSpc>
                <a:spcPct val="100000"/>
              </a:lnSpc>
            </a:pPr>
            <a:r>
              <a:rPr lang="en-US" dirty="0"/>
              <a:t>Creating a summary table for the data.</a:t>
            </a:r>
          </a:p>
          <a:p>
            <a:pPr marL="937260" lvl="1" indent="-342900">
              <a:lnSpc>
                <a:spcPct val="100000"/>
              </a:lnSpc>
            </a:pPr>
            <a:r>
              <a:rPr lang="en-US" dirty="0"/>
              <a:t>Generating charts to help interpret, </a:t>
            </a:r>
            <a:r>
              <a:rPr lang="en-US" dirty="0" err="1"/>
              <a:t>analyse</a:t>
            </a:r>
            <a:r>
              <a:rPr lang="en-US" dirty="0"/>
              <a:t>, and learn from the data.</a:t>
            </a:r>
          </a:p>
          <a:p>
            <a:pPr marL="342900" indent="-342900">
              <a:buFont typeface="Arial" panose="020B0604020202020204" pitchFamily="34" charset="0"/>
              <a:buChar char="•"/>
            </a:pPr>
            <a:r>
              <a:rPr lang="en-US" dirty="0"/>
              <a:t>Uses of data </a:t>
            </a:r>
            <a:r>
              <a:rPr lang="en-US" dirty="0" err="1"/>
              <a:t>visualisation</a:t>
            </a:r>
            <a:r>
              <a:rPr lang="en-US" dirty="0"/>
              <a:t>:</a:t>
            </a:r>
          </a:p>
          <a:p>
            <a:pPr marL="937260" lvl="1" indent="-342900"/>
            <a:r>
              <a:rPr lang="en-US" dirty="0"/>
              <a:t>Helpful for identifying data errors.</a:t>
            </a:r>
          </a:p>
          <a:p>
            <a:pPr marL="937260" lvl="1" indent="-342900"/>
            <a:r>
              <a:rPr lang="en-US" dirty="0"/>
              <a:t>Reduce the size of your data set by highlighting important relationships and trends in the data.</a:t>
            </a:r>
          </a:p>
          <a:p>
            <a:pPr marL="937260" lvl="1" indent="-342900"/>
            <a:endParaRPr lang="en-US" dirty="0"/>
          </a:p>
          <a:p>
            <a:pPr>
              <a:buClr>
                <a:srgbClr val="009E47"/>
              </a:buClr>
            </a:pPr>
            <a:endParaRPr lang="en-US" dirty="0"/>
          </a:p>
          <a:p>
            <a:pPr>
              <a:lnSpc>
                <a:spcPct val="100000"/>
              </a:lnSpc>
              <a:buClr>
                <a:srgbClr val="009E47"/>
              </a:buCl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a:t>
            </a:fld>
            <a:endParaRPr lang="en-US" dirty="0"/>
          </a:p>
        </p:txBody>
      </p:sp>
    </p:spTree>
    <p:extLst>
      <p:ext uri="{BB962C8B-B14F-4D97-AF65-F5344CB8AC3E}">
        <p14:creationId xmlns:p14="http://schemas.microsoft.com/office/powerpoint/2010/main" val="128634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3.14 - Scatter Chart for the San Francisco Electronics Store</a:t>
            </a:r>
          </a:p>
        </p:txBody>
      </p:sp>
      <p:sp>
        <p:nvSpPr>
          <p:cNvPr id="5" name="Slide Number Placeholder 4"/>
          <p:cNvSpPr>
            <a:spLocks noGrp="1"/>
          </p:cNvSpPr>
          <p:nvPr>
            <p:ph type="sldNum" sz="quarter" idx="12"/>
          </p:nvPr>
        </p:nvSpPr>
        <p:spPr/>
        <p:txBody>
          <a:bodyPr/>
          <a:lstStyle/>
          <a:p>
            <a:fld id="{4556B232-9F89-4083-B3BB-DDC8E5903F80}" type="slidenum">
              <a:rPr lang="en-US" smtClean="0"/>
              <a:t>20</a:t>
            </a:fld>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828800"/>
            <a:ext cx="85629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74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3.9 - Monthly Sales Data of Air Compressors at Kirkland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21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7724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58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3.15 - Scatter Chart and Line Chart for Monthly Sales Data at Kirkland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22</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438400"/>
            <a:ext cx="85629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90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3.10 - Regional Sales Data by Month for Air Compressors at Kirkland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23</a:t>
            </a:fld>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7724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peech Bubble: Rectangle with Corners Rounded 6">
            <a:extLst>
              <a:ext uri="{FF2B5EF4-FFF2-40B4-BE49-F238E27FC236}">
                <a16:creationId xmlns:a16="http://schemas.microsoft.com/office/drawing/2014/main" id="{B794D7A7-551A-427A-9FF0-EE73EFD7C9D8}"/>
              </a:ext>
            </a:extLst>
          </p:cNvPr>
          <p:cNvSpPr/>
          <p:nvPr/>
        </p:nvSpPr>
        <p:spPr>
          <a:xfrm>
            <a:off x="1524000" y="6311348"/>
            <a:ext cx="6400800" cy="513699"/>
          </a:xfrm>
          <a:prstGeom prst="wedgeRoundRectCallout">
            <a:avLst>
              <a:gd name="adj1" fmla="val -5008"/>
              <a:gd name="adj2" fmla="val -126018"/>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kern="200" dirty="0">
                <a:solidFill>
                  <a:schemeClr val="tx2"/>
                </a:solidFill>
                <a:latin typeface="Calibri" pitchFamily="34" charset="0"/>
                <a:cs typeface="Calibri" pitchFamily="34" charset="0"/>
              </a:rPr>
              <a:t>Break out Kirkland’s sales data by region : North and South</a:t>
            </a:r>
          </a:p>
        </p:txBody>
      </p:sp>
    </p:spTree>
    <p:extLst>
      <p:ext uri="{BB962C8B-B14F-4D97-AF65-F5344CB8AC3E}">
        <p14:creationId xmlns:p14="http://schemas.microsoft.com/office/powerpoint/2010/main" val="429329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3.16 - Line Chart of Regional Sales Data at Kirkland</a:t>
            </a:r>
            <a:br>
              <a:rPr lang="en-US" sz="2800" dirty="0"/>
            </a:br>
            <a:r>
              <a:rPr lang="en-US" sz="2800" dirty="0"/>
              <a:t>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24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2133600"/>
            <a:ext cx="776287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32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Sparkline </a:t>
            </a:r>
            <a:r>
              <a:rPr lang="en-US" dirty="0"/>
              <a:t>- Special type of line chart</a:t>
            </a:r>
          </a:p>
          <a:p>
            <a:pPr marL="937260" lvl="1" indent="-342900"/>
            <a:r>
              <a:rPr lang="en-US" sz="2400" dirty="0"/>
              <a:t>Minimalist type of line chart that can be placed directly into a cell in Excel.</a:t>
            </a:r>
          </a:p>
          <a:p>
            <a:pPr marL="937260" lvl="1" indent="-342900"/>
            <a:r>
              <a:rPr lang="en-US" sz="2400" dirty="0"/>
              <a:t>Contains no axes; they display only the line for the data.</a:t>
            </a:r>
          </a:p>
          <a:p>
            <a:pPr marL="937260" lvl="1" indent="-342900"/>
            <a:r>
              <a:rPr lang="en-US" sz="2400" dirty="0"/>
              <a:t>Takes up very little space, and they can be effectively used to provide information on overall trends for time series data.</a:t>
            </a:r>
          </a:p>
          <a:p>
            <a:endParaRPr lang="en-US" dirty="0"/>
          </a:p>
          <a:p>
            <a:endParaRPr lang="en-US" dirty="0"/>
          </a:p>
          <a:p>
            <a:r>
              <a:rPr lang="en-US" dirty="0"/>
              <a:t>	</a:t>
            </a:r>
          </a:p>
          <a:p>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25</a:t>
            </a:fld>
            <a:endParaRPr lang="en-US" dirty="0"/>
          </a:p>
        </p:txBody>
      </p:sp>
    </p:spTree>
    <p:extLst>
      <p:ext uri="{BB962C8B-B14F-4D97-AF65-F5344CB8AC3E}">
        <p14:creationId xmlns:p14="http://schemas.microsoft.com/office/powerpoint/2010/main" val="102323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3.17 - Sparklines for the Regional Sales Data at Kirkland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26</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80" y="2249793"/>
            <a:ext cx="8675859" cy="390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6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Bar Charts</a:t>
            </a:r>
            <a:r>
              <a:rPr lang="en-US" dirty="0"/>
              <a:t>: Use horizontal bars to display the magnitude of the quantitative variable.</a:t>
            </a:r>
          </a:p>
          <a:p>
            <a:pPr marL="342900" indent="-342900">
              <a:lnSpc>
                <a:spcPct val="100000"/>
              </a:lnSpc>
              <a:buFont typeface="Arial" panose="020B0604020202020204" pitchFamily="34" charset="0"/>
              <a:buChar char="•"/>
            </a:pPr>
            <a:r>
              <a:rPr lang="en-US" b="1" dirty="0"/>
              <a:t>Column Charts</a:t>
            </a:r>
            <a:r>
              <a:rPr lang="en-US" dirty="0"/>
              <a:t>: Use vertical bars to display the magnitude of the quantitative variable.</a:t>
            </a:r>
          </a:p>
          <a:p>
            <a:pPr marL="937260" lvl="1" indent="-342900"/>
            <a:r>
              <a:rPr lang="en-US" dirty="0"/>
              <a:t>Bar and column charts are very helpful in making comparisons between categorical variables.</a:t>
            </a:r>
          </a:p>
          <a:p>
            <a:endParaRPr lang="en-US" dirty="0"/>
          </a:p>
          <a:p>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27</a:t>
            </a:fld>
            <a:endParaRPr lang="en-US" dirty="0"/>
          </a:p>
        </p:txBody>
      </p:sp>
    </p:spTree>
    <p:extLst>
      <p:ext uri="{BB962C8B-B14F-4D97-AF65-F5344CB8AC3E}">
        <p14:creationId xmlns:p14="http://schemas.microsoft.com/office/powerpoint/2010/main" val="273711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3.18 - Bar Charts for Accounts Managed Data</a:t>
            </a:r>
          </a:p>
        </p:txBody>
      </p:sp>
      <p:sp>
        <p:nvSpPr>
          <p:cNvPr id="5" name="Slide Number Placeholder 4"/>
          <p:cNvSpPr>
            <a:spLocks noGrp="1"/>
          </p:cNvSpPr>
          <p:nvPr>
            <p:ph type="sldNum" sz="quarter" idx="12"/>
          </p:nvPr>
        </p:nvSpPr>
        <p:spPr/>
        <p:txBody>
          <a:bodyPr/>
          <a:lstStyle/>
          <a:p>
            <a:fld id="{4556B232-9F89-4083-B3BB-DDC8E5903F80}" type="slidenum">
              <a:rPr lang="en-US" smtClean="0"/>
              <a:t>28</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30" y="1739900"/>
            <a:ext cx="6694740" cy="418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5988903"/>
            <a:ext cx="8613912" cy="1138773"/>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477D59"/>
                </a:solidFill>
                <a:latin typeface="Calibri" panose="020F0502020204030204" pitchFamily="34" charset="0"/>
              </a:rPr>
              <a:t> </a:t>
            </a:r>
            <a:r>
              <a:rPr lang="en-US" sz="2200" dirty="0">
                <a:latin typeface="Calibri" panose="020F0502020204030204" pitchFamily="34" charset="0"/>
              </a:rPr>
              <a:t>Gentry manages the greatest number of accounts and Williams  </a:t>
            </a:r>
          </a:p>
          <a:p>
            <a:r>
              <a:rPr lang="en-US" sz="2200" dirty="0">
                <a:latin typeface="Calibri" panose="020F0502020204030204" pitchFamily="34" charset="0"/>
              </a:rPr>
              <a:t>       the fewest. However, </a:t>
            </a:r>
            <a:r>
              <a:rPr lang="en-AU" sz="2200" dirty="0">
                <a:latin typeface="Calibri" panose="020F0502020204030204" pitchFamily="34" charset="0"/>
              </a:rPr>
              <a:t>we can even make this comparison easier.</a:t>
            </a:r>
          </a:p>
          <a:p>
            <a:endParaRPr lang="en-US" sz="2200" dirty="0">
              <a:latin typeface="Calibri" panose="020F0502020204030204" pitchFamily="34" charset="0"/>
            </a:endParaRPr>
          </a:p>
        </p:txBody>
      </p:sp>
    </p:spTree>
    <p:extLst>
      <p:ext uri="{BB962C8B-B14F-4D97-AF65-F5344CB8AC3E}">
        <p14:creationId xmlns:p14="http://schemas.microsoft.com/office/powerpoint/2010/main" val="60926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3.19 - Sorted Bar Chart for Accounts Managed Data</a:t>
            </a:r>
          </a:p>
        </p:txBody>
      </p:sp>
      <p:sp>
        <p:nvSpPr>
          <p:cNvPr id="5" name="Slide Number Placeholder 4"/>
          <p:cNvSpPr>
            <a:spLocks noGrp="1"/>
          </p:cNvSpPr>
          <p:nvPr>
            <p:ph type="sldNum" sz="quarter" idx="12"/>
          </p:nvPr>
        </p:nvSpPr>
        <p:spPr/>
        <p:txBody>
          <a:bodyPr/>
          <a:lstStyle/>
          <a:p>
            <a:fld id="{4556B232-9F89-4083-B3BB-DDC8E5903F80}" type="slidenum">
              <a:rPr lang="en-US" smtClean="0"/>
              <a:t>29</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8" y="2009183"/>
            <a:ext cx="8136465" cy="435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25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153399" cy="838200"/>
          </a:xfrm>
          <a:ln>
            <a:noFill/>
          </a:ln>
        </p:spPr>
        <p:txBody>
          <a:bodyPr>
            <a:normAutofit/>
          </a:bodyPr>
          <a:lstStyle/>
          <a:p>
            <a:pPr algn="r"/>
            <a:r>
              <a:rPr lang="en-US" sz="3600" b="1" i="1" dirty="0">
                <a:latin typeface="Tahoma" pitchFamily="34" charset="0"/>
                <a:ea typeface="Tahoma" pitchFamily="34" charset="0"/>
                <a:cs typeface="Tahoma" pitchFamily="34" charset="0"/>
              </a:rPr>
              <a:t>Overview of Data </a:t>
            </a:r>
            <a:r>
              <a:rPr lang="en-US" sz="3600" b="1" i="1" dirty="0" err="1">
                <a:latin typeface="Tahoma" pitchFamily="34" charset="0"/>
                <a:ea typeface="Tahoma" pitchFamily="34" charset="0"/>
                <a:cs typeface="Tahoma" pitchFamily="34" charset="0"/>
              </a:rPr>
              <a:t>Visualisation</a:t>
            </a:r>
            <a:endParaRPr lang="en-US" sz="3600" b="1" i="1"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3</a:t>
            </a:fld>
            <a:endParaRPr lang="en-US" dirty="0"/>
          </a:p>
        </p:txBody>
      </p:sp>
    </p:spTree>
    <p:extLst>
      <p:ext uri="{BB962C8B-B14F-4D97-AF65-F5344CB8AC3E}">
        <p14:creationId xmlns:p14="http://schemas.microsoft.com/office/powerpoint/2010/main" val="4156740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3.20 - Bar Chart with Data Labels for Accounts Managed Data</a:t>
            </a:r>
          </a:p>
        </p:txBody>
      </p:sp>
      <p:sp>
        <p:nvSpPr>
          <p:cNvPr id="5" name="Slide Number Placeholder 4"/>
          <p:cNvSpPr>
            <a:spLocks noGrp="1"/>
          </p:cNvSpPr>
          <p:nvPr>
            <p:ph type="sldNum" sz="quarter" idx="12"/>
          </p:nvPr>
        </p:nvSpPr>
        <p:spPr/>
        <p:txBody>
          <a:bodyPr/>
          <a:lstStyle/>
          <a:p>
            <a:fld id="{4556B232-9F89-4083-B3BB-DDC8E5903F80}" type="slidenum">
              <a:rPr lang="en-US" smtClean="0"/>
              <a:t>30</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905000"/>
            <a:ext cx="75247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240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Pie charts</a:t>
            </a:r>
            <a:r>
              <a:rPr lang="en-US" dirty="0"/>
              <a:t>: Common form of chart used to compare categorical data.</a:t>
            </a:r>
          </a:p>
          <a:p>
            <a:pPr marL="342900" indent="-342900">
              <a:buFont typeface="Arial" panose="020B0604020202020204" pitchFamily="34" charset="0"/>
              <a:buChar char="•"/>
            </a:pPr>
            <a:r>
              <a:rPr lang="en-US" b="1" dirty="0"/>
              <a:t>Bubble chart: </a:t>
            </a:r>
            <a:r>
              <a:rPr lang="en-US" dirty="0"/>
              <a:t>Graphical means of visualizing three variables in a two-dimensional graph. </a:t>
            </a:r>
          </a:p>
          <a:p>
            <a:pPr marL="937260" lvl="1" indent="-342900"/>
            <a:r>
              <a:rPr lang="en-US" dirty="0"/>
              <a:t>Sometimes a preferred alternative to a 3-D graph.</a:t>
            </a:r>
          </a:p>
          <a:p>
            <a:pPr marL="342900" indent="-342900">
              <a:buFont typeface="Arial" panose="020B0604020202020204" pitchFamily="34" charset="0"/>
              <a:buChar char="•"/>
            </a:pPr>
            <a:r>
              <a:rPr lang="en-US" b="1" dirty="0"/>
              <a:t>Heat map</a:t>
            </a:r>
            <a:r>
              <a:rPr lang="en-US" dirty="0"/>
              <a:t>: A two-dimensional graphical representation of data that uses different shades of color to indicate magnitude.</a:t>
            </a:r>
          </a:p>
          <a:p>
            <a:endParaRPr lang="en-US" dirty="0"/>
          </a:p>
          <a:p>
            <a:endParaRPr lang="en-US" dirty="0"/>
          </a:p>
          <a:p>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31</a:t>
            </a:fld>
            <a:endParaRPr lang="en-US" dirty="0"/>
          </a:p>
        </p:txBody>
      </p:sp>
    </p:spTree>
    <p:extLst>
      <p:ext uri="{BB962C8B-B14F-4D97-AF65-F5344CB8AC3E}">
        <p14:creationId xmlns:p14="http://schemas.microsoft.com/office/powerpoint/2010/main" val="19824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3.21 - Pie Chart of Accounts Managed</a:t>
            </a:r>
          </a:p>
        </p:txBody>
      </p:sp>
      <p:sp>
        <p:nvSpPr>
          <p:cNvPr id="5" name="Slide Number Placeholder 4"/>
          <p:cNvSpPr>
            <a:spLocks noGrp="1"/>
          </p:cNvSpPr>
          <p:nvPr>
            <p:ph type="sldNum" sz="quarter" idx="12"/>
          </p:nvPr>
        </p:nvSpPr>
        <p:spPr/>
        <p:txBody>
          <a:bodyPr/>
          <a:lstStyle/>
          <a:p>
            <a:fld id="{4556B232-9F89-4083-B3BB-DDC8E5903F80}" type="slidenum">
              <a:rPr lang="en-US" smtClean="0"/>
              <a:t>32</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2" y="2362200"/>
            <a:ext cx="68484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peech Bubble: Rectangle with Corners Rounded 5">
            <a:extLst>
              <a:ext uri="{FF2B5EF4-FFF2-40B4-BE49-F238E27FC236}">
                <a16:creationId xmlns:a16="http://schemas.microsoft.com/office/drawing/2014/main" id="{1E79FDE3-4208-47DA-B92C-3EDBA857EE19}"/>
              </a:ext>
            </a:extLst>
          </p:cNvPr>
          <p:cNvSpPr/>
          <p:nvPr/>
        </p:nvSpPr>
        <p:spPr>
          <a:xfrm>
            <a:off x="457200" y="5776874"/>
            <a:ext cx="1985963" cy="879702"/>
          </a:xfrm>
          <a:prstGeom prst="wedgeRoundRectCallout">
            <a:avLst>
              <a:gd name="adj1" fmla="val 172020"/>
              <a:gd name="adj2" fmla="val -123959"/>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kern="200" dirty="0">
                <a:solidFill>
                  <a:schemeClr val="tx2"/>
                </a:solidFill>
                <a:latin typeface="Calibri" pitchFamily="34" charset="0"/>
                <a:cs typeface="Calibri" pitchFamily="34" charset="0"/>
              </a:rPr>
              <a:t>Pie charts are inferior to bar charts for comparing data</a:t>
            </a:r>
          </a:p>
        </p:txBody>
      </p:sp>
    </p:spTree>
    <p:extLst>
      <p:ext uri="{BB962C8B-B14F-4D97-AF65-F5344CB8AC3E}">
        <p14:creationId xmlns:p14="http://schemas.microsoft.com/office/powerpoint/2010/main" val="1408319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3.11 - Sample Data on Billionaires </a:t>
            </a:r>
            <a:br>
              <a:rPr lang="en-US" dirty="0"/>
            </a:br>
            <a:r>
              <a:rPr lang="en-US" dirty="0"/>
              <a:t>per Country</a:t>
            </a:r>
          </a:p>
        </p:txBody>
      </p:sp>
      <p:sp>
        <p:nvSpPr>
          <p:cNvPr id="5" name="Slide Number Placeholder 4"/>
          <p:cNvSpPr>
            <a:spLocks noGrp="1"/>
          </p:cNvSpPr>
          <p:nvPr>
            <p:ph type="sldNum" sz="quarter" idx="12"/>
          </p:nvPr>
        </p:nvSpPr>
        <p:spPr/>
        <p:txBody>
          <a:bodyPr/>
          <a:lstStyle/>
          <a:p>
            <a:fld id="{4556B232-9F89-4083-B3BB-DDC8E5903F80}" type="slidenum">
              <a:rPr lang="en-US" smtClean="0"/>
              <a:t>33</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5247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52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3.22 - Bubble Chart Comparing Billionaires by Country</a:t>
            </a:r>
          </a:p>
        </p:txBody>
      </p:sp>
      <p:sp>
        <p:nvSpPr>
          <p:cNvPr id="5" name="Slide Number Placeholder 4"/>
          <p:cNvSpPr>
            <a:spLocks noGrp="1"/>
          </p:cNvSpPr>
          <p:nvPr>
            <p:ph type="sldNum" sz="quarter" idx="12"/>
          </p:nvPr>
        </p:nvSpPr>
        <p:spPr/>
        <p:txBody>
          <a:bodyPr/>
          <a:lstStyle/>
          <a:p>
            <a:fld id="{4556B232-9F89-4083-B3BB-DDC8E5903F80}" type="slidenum">
              <a:rPr lang="en-US" smtClean="0"/>
              <a:t>34</a:t>
            </a:fld>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16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Figure 3.23 - Bubble Chart Comparing Billionaires by Country with Data Labels added</a:t>
            </a:r>
          </a:p>
        </p:txBody>
      </p:sp>
      <p:sp>
        <p:nvSpPr>
          <p:cNvPr id="5" name="Slide Number Placeholder 4"/>
          <p:cNvSpPr>
            <a:spLocks noGrp="1"/>
          </p:cNvSpPr>
          <p:nvPr>
            <p:ph type="sldNum" sz="quarter" idx="12"/>
          </p:nvPr>
        </p:nvSpPr>
        <p:spPr/>
        <p:txBody>
          <a:bodyPr/>
          <a:lstStyle/>
          <a:p>
            <a:fld id="{4556B232-9F89-4083-B3BB-DDC8E5903F80}" type="slidenum">
              <a:rPr lang="en-US" smtClean="0"/>
              <a:t>35</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6019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14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3.24 - Heat Map and Sparklines for Same-Store Sales Data</a:t>
            </a:r>
          </a:p>
        </p:txBody>
      </p:sp>
      <p:sp>
        <p:nvSpPr>
          <p:cNvPr id="5" name="Slide Number Placeholder 4"/>
          <p:cNvSpPr>
            <a:spLocks noGrp="1"/>
          </p:cNvSpPr>
          <p:nvPr>
            <p:ph type="sldNum" sz="quarter" idx="12"/>
          </p:nvPr>
        </p:nvSpPr>
        <p:spPr/>
        <p:txBody>
          <a:bodyPr/>
          <a:lstStyle/>
          <a:p>
            <a:fld id="{4556B232-9F89-4083-B3BB-DDC8E5903F80}" type="slidenum">
              <a:rPr lang="en-US" smtClean="0"/>
              <a:t>36</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26" y="1915468"/>
            <a:ext cx="7751949" cy="457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01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Charts</a:t>
            </a:r>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dirty="0"/>
              <a:t>Additional charts for multiple variables</a:t>
            </a:r>
          </a:p>
          <a:p>
            <a:pPr marL="937260" lvl="1" indent="-342900"/>
            <a:r>
              <a:rPr lang="en-US" sz="2400" b="1" dirty="0"/>
              <a:t>Stacked column chart</a:t>
            </a:r>
            <a:r>
              <a:rPr lang="en-US" sz="2400" dirty="0"/>
              <a:t>: Allows the reader to compare the relative values of quantitative variables for the same category in a bar chart.</a:t>
            </a:r>
          </a:p>
          <a:p>
            <a:pPr marL="937260" lvl="1" indent="-342900"/>
            <a:r>
              <a:rPr lang="en-US" sz="2400" b="1" dirty="0"/>
              <a:t>Clustered column (or bar) chart</a:t>
            </a:r>
            <a:r>
              <a:rPr lang="en-US" sz="2400" dirty="0"/>
              <a:t>: An alternative chart to stacked column chart for comparing quantitative variables.</a:t>
            </a:r>
          </a:p>
          <a:p>
            <a:pPr marL="937260" lvl="1" indent="-342900"/>
            <a:r>
              <a:rPr lang="en-US" sz="2400" b="1" dirty="0"/>
              <a:t>Scatter chart matrix</a:t>
            </a:r>
            <a:r>
              <a:rPr lang="en-US" sz="2400" dirty="0"/>
              <a:t>: Useful chart for displaying multiple variables.</a:t>
            </a:r>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37</a:t>
            </a:fld>
            <a:endParaRPr lang="en-US" dirty="0"/>
          </a:p>
        </p:txBody>
      </p:sp>
    </p:spTree>
    <p:extLst>
      <p:ext uri="{BB962C8B-B14F-4D97-AF65-F5344CB8AC3E}">
        <p14:creationId xmlns:p14="http://schemas.microsoft.com/office/powerpoint/2010/main" val="1400181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3.25 - Stacked Column Chart for Regional Sales Data for Kirkland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38</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524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47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Figure 3.26 - Comparing Stacked, Clustered and Multiple Column Charts for the Regional Sales Data for Kirkland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39</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3437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20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dirty="0"/>
              <a:t>Overview of Data </a:t>
            </a:r>
            <a:r>
              <a:rPr lang="en-US" dirty="0" err="1"/>
              <a:t>Visualisation</a:t>
            </a:r>
            <a:endParaRPr lang="en-US" dirty="0"/>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b="1" dirty="0"/>
              <a:t>Data-ink ratio</a:t>
            </a:r>
            <a:r>
              <a:rPr lang="en-US" dirty="0"/>
              <a:t>: Measures the proportion of what Tufte terms “data-ink” to the total amount of ink used in a table or chart.</a:t>
            </a:r>
          </a:p>
          <a:p>
            <a:pPr marL="937260" lvl="1" indent="-342900">
              <a:lnSpc>
                <a:spcPct val="100000"/>
              </a:lnSpc>
            </a:pPr>
            <a:r>
              <a:rPr lang="en-US" dirty="0"/>
              <a:t>Edward R. Tufte first described the data-ink ratio.</a:t>
            </a:r>
          </a:p>
          <a:p>
            <a:pPr marL="937260" lvl="1" indent="-342900">
              <a:lnSpc>
                <a:spcPct val="100000"/>
              </a:lnSpc>
            </a:pPr>
            <a:r>
              <a:rPr lang="en-US" dirty="0"/>
              <a:t>Helpful for creating effective tables and charts for data visualization.</a:t>
            </a:r>
          </a:p>
          <a:p>
            <a:pPr marL="1211580" lvl="2" indent="-342900">
              <a:lnSpc>
                <a:spcPct val="100000"/>
              </a:lnSpc>
            </a:pPr>
            <a:r>
              <a:rPr lang="en-US" dirty="0"/>
              <a:t>Data-ink: used in a table or chart that is necessary to convey the meaning of the data to the audience.</a:t>
            </a:r>
          </a:p>
          <a:p>
            <a:pPr marL="1211580" lvl="2" indent="-342900">
              <a:lnSpc>
                <a:spcPct val="100000"/>
              </a:lnSpc>
            </a:pPr>
            <a:r>
              <a:rPr lang="en-US" dirty="0"/>
              <a:t>Non-data-ink: used in a table or chart that serves no useful purpose in conveying the data to the audience.</a:t>
            </a:r>
          </a:p>
          <a:p>
            <a:pPr marL="937260" lvl="1" indent="-342900"/>
            <a:endParaRPr lang="en-US" dirty="0"/>
          </a:p>
          <a:p>
            <a:pPr marL="937260" lvl="1" indent="-342900"/>
            <a:endParaRPr lang="en-US" dirty="0"/>
          </a:p>
          <a:p>
            <a:pPr marL="937260" lvl="1" indent="-342900"/>
            <a:endParaRPr lang="en-US" dirty="0"/>
          </a:p>
          <a:p>
            <a:pPr marL="937260" lvl="1" indent="-342900"/>
            <a:endParaRPr lang="en-US" dirty="0"/>
          </a:p>
          <a:p>
            <a:pPr marL="937260" lvl="1" indent="-342900"/>
            <a:endParaRPr lang="en-US" dirty="0"/>
          </a:p>
          <a:p>
            <a:pPr>
              <a:buClr>
                <a:srgbClr val="009E47"/>
              </a:buClr>
            </a:pPr>
            <a:endParaRPr lang="en-US" dirty="0"/>
          </a:p>
          <a:p>
            <a:pPr>
              <a:lnSpc>
                <a:spcPct val="100000"/>
              </a:lnSpc>
              <a:buClr>
                <a:srgbClr val="009E47"/>
              </a:buCl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4</a:t>
            </a:fld>
            <a:endParaRPr lang="en-US" dirty="0"/>
          </a:p>
        </p:txBody>
      </p:sp>
    </p:spTree>
    <p:extLst>
      <p:ext uri="{BB962C8B-B14F-4D97-AF65-F5344CB8AC3E}">
        <p14:creationId xmlns:p14="http://schemas.microsoft.com/office/powerpoint/2010/main" val="254681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3.12 - Data for New York city Subboroughs</a:t>
            </a:r>
          </a:p>
        </p:txBody>
      </p:sp>
      <p:sp>
        <p:nvSpPr>
          <p:cNvPr id="5" name="Slide Number Placeholder 4"/>
          <p:cNvSpPr>
            <a:spLocks noGrp="1"/>
          </p:cNvSpPr>
          <p:nvPr>
            <p:ph type="sldNum" sz="quarter" idx="12"/>
          </p:nvPr>
        </p:nvSpPr>
        <p:spPr/>
        <p:txBody>
          <a:bodyPr/>
          <a:lstStyle/>
          <a:p>
            <a:fld id="{4556B232-9F89-4083-B3BB-DDC8E5903F80}" type="slidenum">
              <a:rPr lang="en-US" smtClean="0"/>
              <a:t>40</a:t>
            </a:fld>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2" y="2057400"/>
            <a:ext cx="75342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836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3.27 - Scatter Chart Matrix for New York City Rent Data</a:t>
            </a:r>
          </a:p>
        </p:txBody>
      </p:sp>
      <p:sp>
        <p:nvSpPr>
          <p:cNvPr id="5" name="Slide Number Placeholder 4"/>
          <p:cNvSpPr>
            <a:spLocks noGrp="1"/>
          </p:cNvSpPr>
          <p:nvPr>
            <p:ph type="sldNum" sz="quarter" idx="12"/>
          </p:nvPr>
        </p:nvSpPr>
        <p:spPr/>
        <p:txBody>
          <a:bodyPr/>
          <a:lstStyle/>
          <a:p>
            <a:fld id="{4556B232-9F89-4083-B3BB-DDC8E5903F80}" type="slidenum">
              <a:rPr lang="en-US" smtClean="0"/>
              <a:t>41</a:t>
            </a:fld>
            <a:endParaRPr lang="en-US" dirty="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8801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03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PivotChart</a:t>
            </a:r>
            <a:r>
              <a:rPr lang="en-US" dirty="0"/>
              <a:t>: To summarize and analyze data with both a crosstabulation and charting, Excel pairs PivotCharts with PivotTables.</a:t>
            </a:r>
          </a:p>
          <a:p>
            <a:endParaRPr lang="en-US" dirty="0"/>
          </a:p>
          <a:p>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42</a:t>
            </a:fld>
            <a:endParaRPr lang="en-US" dirty="0"/>
          </a:p>
        </p:txBody>
      </p:sp>
    </p:spTree>
    <p:extLst>
      <p:ext uri="{BB962C8B-B14F-4D97-AF65-F5344CB8AC3E}">
        <p14:creationId xmlns:p14="http://schemas.microsoft.com/office/powerpoint/2010/main" val="3829912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3.28 - PivotTable and PivotChart for the Restaurant Data</a:t>
            </a:r>
          </a:p>
        </p:txBody>
      </p:sp>
      <p:sp>
        <p:nvSpPr>
          <p:cNvPr id="5" name="Slide Number Placeholder 4"/>
          <p:cNvSpPr>
            <a:spLocks noGrp="1"/>
          </p:cNvSpPr>
          <p:nvPr>
            <p:ph type="sldNum" sz="quarter" idx="12"/>
          </p:nvPr>
        </p:nvSpPr>
        <p:spPr/>
        <p:txBody>
          <a:bodyPr/>
          <a:lstStyle/>
          <a:p>
            <a:fld id="{4556B232-9F89-4083-B3BB-DDC8E5903F80}" type="slidenum">
              <a:rPr lang="en-US" smtClean="0"/>
              <a:t>43</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44279"/>
            <a:ext cx="6957776" cy="478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187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Figure 3.32 - Data Dashboard for the Grogan Oil Information Technology Call Center</a:t>
            </a:r>
          </a:p>
        </p:txBody>
      </p:sp>
      <p:sp>
        <p:nvSpPr>
          <p:cNvPr id="5" name="Slide Number Placeholder 4"/>
          <p:cNvSpPr>
            <a:spLocks noGrp="1"/>
          </p:cNvSpPr>
          <p:nvPr>
            <p:ph type="sldNum" sz="quarter" idx="12"/>
          </p:nvPr>
        </p:nvSpPr>
        <p:spPr/>
        <p:txBody>
          <a:bodyPr/>
          <a:lstStyle/>
          <a:p>
            <a:fld id="{4556B232-9F89-4083-B3BB-DDC8E5903F80}" type="slidenum">
              <a:rPr lang="en-US" smtClean="0"/>
              <a:t>44</a:t>
            </a:fld>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286" y="1820489"/>
            <a:ext cx="6115552" cy="485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525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 and Notes</a:t>
            </a:r>
          </a:p>
        </p:txBody>
      </p:sp>
      <p:sp>
        <p:nvSpPr>
          <p:cNvPr id="3" name="Content Placeholder 2"/>
          <p:cNvSpPr>
            <a:spLocks noGrp="1"/>
          </p:cNvSpPr>
          <p:nvPr>
            <p:ph idx="1"/>
          </p:nvPr>
        </p:nvSpPr>
        <p:spPr/>
        <p:txBody>
          <a:bodyPr/>
          <a:lstStyle/>
          <a:p>
            <a:pPr marL="514350" indent="-514350" algn="just">
              <a:lnSpc>
                <a:spcPct val="100000"/>
              </a:lnSpc>
              <a:buFont typeface="+mj-lt"/>
              <a:buAutoNum type="romanUcPeriod"/>
            </a:pPr>
            <a:r>
              <a:rPr lang="en-US" dirty="0"/>
              <a:t>This chapter helps you to get an overall understanding of data </a:t>
            </a:r>
            <a:r>
              <a:rPr lang="en-US" dirty="0" err="1"/>
              <a:t>visualisation</a:t>
            </a:r>
            <a:r>
              <a:rPr lang="en-US" dirty="0"/>
              <a:t> techniques.</a:t>
            </a:r>
          </a:p>
          <a:p>
            <a:pPr marL="571500" indent="-571500" algn="just">
              <a:lnSpc>
                <a:spcPct val="100000"/>
              </a:lnSpc>
              <a:buFont typeface="+mj-lt"/>
              <a:buAutoNum type="romanUcPeriod"/>
            </a:pPr>
            <a:r>
              <a:rPr lang="en-US" dirty="0"/>
              <a:t>Note that you are not required to read Sections 3.4, 3.5 &amp; Chapter 3 Appendix and that you don’t need to use Excel in this course. You will be introduced with some exciting open source tools.</a:t>
            </a:r>
          </a:p>
          <a:p>
            <a:pPr marL="457200" indent="-457200" algn="just">
              <a:lnSpc>
                <a:spcPct val="100000"/>
              </a:lnSpc>
              <a:buFont typeface="Arial" panose="020B0604020202020204" pitchFamily="34" charset="0"/>
              <a:buChar char="•"/>
            </a:pPr>
            <a:endParaRPr lang="en-US" dirty="0"/>
          </a:p>
          <a:p>
            <a:pPr marL="937260" lvl="1" indent="-342900"/>
            <a:endParaRPr lang="en-US" dirty="0"/>
          </a:p>
          <a:p>
            <a:pPr marL="937260" lvl="1" indent="-342900"/>
            <a:endParaRPr lang="en-US" dirty="0"/>
          </a:p>
          <a:p>
            <a:pPr marL="937260" lvl="1" indent="-342900"/>
            <a:endParaRPr lang="en-US" dirty="0"/>
          </a:p>
        </p:txBody>
      </p:sp>
      <p:sp>
        <p:nvSpPr>
          <p:cNvPr id="4" name="Slide Number Placeholder 3"/>
          <p:cNvSpPr>
            <a:spLocks noGrp="1"/>
          </p:cNvSpPr>
          <p:nvPr>
            <p:ph type="sldNum" sz="quarter" idx="12"/>
          </p:nvPr>
        </p:nvSpPr>
        <p:spPr/>
        <p:txBody>
          <a:bodyPr/>
          <a:lstStyle/>
          <a:p>
            <a:fld id="{4556B232-9F89-4083-B3BB-DDC8E5903F80}" type="slidenum">
              <a:rPr lang="en-US" smtClean="0"/>
              <a:t>45</a:t>
            </a:fld>
            <a:endParaRPr lang="en-US" dirty="0"/>
          </a:p>
        </p:txBody>
      </p:sp>
    </p:spTree>
    <p:extLst>
      <p:ext uri="{BB962C8B-B14F-4D97-AF65-F5344CB8AC3E}">
        <p14:creationId xmlns:p14="http://schemas.microsoft.com/office/powerpoint/2010/main" val="82423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Autofit/>
          </a:bodyPr>
          <a:lstStyle/>
          <a:p>
            <a:r>
              <a:rPr lang="en-US" sz="2300" dirty="0"/>
              <a:t>Table 3.1 - Example of a Low Data-Ink Ratio Table</a:t>
            </a:r>
            <a:br>
              <a:rPr lang="en-US" sz="2300" dirty="0"/>
            </a:br>
            <a:r>
              <a:rPr lang="en-US" sz="2300" dirty="0"/>
              <a:t>and</a:t>
            </a:r>
            <a:br>
              <a:rPr lang="en-US" sz="2300" dirty="0"/>
            </a:br>
            <a:r>
              <a:rPr lang="en-US" sz="2300" dirty="0"/>
              <a:t>Figure 3.3 - Example of a Low Data-Ink Ratio Chart</a:t>
            </a:r>
          </a:p>
        </p:txBody>
      </p:sp>
      <p:sp>
        <p:nvSpPr>
          <p:cNvPr id="5" name="Slide Number Placeholder 4"/>
          <p:cNvSpPr>
            <a:spLocks noGrp="1"/>
          </p:cNvSpPr>
          <p:nvPr>
            <p:ph type="sldNum" sz="quarter" idx="12"/>
          </p:nvPr>
        </p:nvSpPr>
        <p:spPr/>
        <p:txBody>
          <a:bodyPr/>
          <a:lstStyle/>
          <a:p>
            <a:fld id="{4556B232-9F89-4083-B3BB-DDC8E5903F80}" type="slidenum">
              <a:rPr lang="en-US" smtClean="0"/>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1" y="1727200"/>
            <a:ext cx="6096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4343400"/>
            <a:ext cx="609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01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153399" cy="838200"/>
          </a:xfrm>
          <a:ln>
            <a:noFill/>
          </a:ln>
        </p:spPr>
        <p:txBody>
          <a:bodyPr>
            <a:normAutofit/>
          </a:bodyPr>
          <a:lstStyle/>
          <a:p>
            <a:pPr algn="r"/>
            <a:r>
              <a:rPr lang="en-US" sz="3600" b="1" i="1" dirty="0">
                <a:latin typeface="Tahoma" pitchFamily="34" charset="0"/>
                <a:ea typeface="Tahoma" pitchFamily="34" charset="0"/>
                <a:cs typeface="Tahoma" pitchFamily="34" charset="0"/>
              </a:rPr>
              <a:t>Tables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6</a:t>
            </a:fld>
            <a:endParaRPr lang="en-US" dirty="0"/>
          </a:p>
        </p:txBody>
      </p:sp>
    </p:spTree>
    <p:extLst>
      <p:ext uri="{BB962C8B-B14F-4D97-AF65-F5344CB8AC3E}">
        <p14:creationId xmlns:p14="http://schemas.microsoft.com/office/powerpoint/2010/main" val="306389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lstStyle/>
          <a:p>
            <a:r>
              <a:rPr lang="en-US" dirty="0"/>
              <a:t>Tables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dirty="0"/>
              <a:t>Tables should be used when:</a:t>
            </a:r>
          </a:p>
          <a:p>
            <a:r>
              <a:rPr lang="en-US" b="1" dirty="0"/>
              <a:t>	</a:t>
            </a:r>
            <a:r>
              <a:rPr lang="en-US" dirty="0"/>
              <a:t>1.</a:t>
            </a:r>
            <a:r>
              <a:rPr lang="en-US" b="1" dirty="0"/>
              <a:t> </a:t>
            </a:r>
            <a:r>
              <a:rPr lang="en-US" dirty="0"/>
              <a:t>The reader needs to refer to </a:t>
            </a:r>
            <a:r>
              <a:rPr lang="en-US" b="1" dirty="0"/>
              <a:t>specific numerical values</a:t>
            </a:r>
            <a:r>
              <a:rPr lang="en-US" dirty="0"/>
              <a:t>.</a:t>
            </a:r>
          </a:p>
          <a:p>
            <a:r>
              <a:rPr lang="en-US" b="1" dirty="0"/>
              <a:t>	</a:t>
            </a:r>
            <a:r>
              <a:rPr lang="en-US" dirty="0"/>
              <a:t>2.</a:t>
            </a:r>
            <a:r>
              <a:rPr lang="en-US" b="1" dirty="0"/>
              <a:t> </a:t>
            </a:r>
            <a:r>
              <a:rPr lang="en-US" dirty="0"/>
              <a:t>The reader needs to make precise comparisons between 	    different values and </a:t>
            </a:r>
            <a:r>
              <a:rPr lang="en-US" b="1" dirty="0"/>
              <a:t>not just relative </a:t>
            </a:r>
            <a:r>
              <a:rPr lang="en-US" dirty="0"/>
              <a:t>comparisons.</a:t>
            </a:r>
          </a:p>
          <a:p>
            <a:r>
              <a:rPr lang="en-US" b="1" dirty="0"/>
              <a:t>	</a:t>
            </a:r>
            <a:r>
              <a:rPr lang="en-US" dirty="0"/>
              <a:t>3. The values being displayed have different units or very 		    </a:t>
            </a:r>
            <a:r>
              <a:rPr lang="en-US" b="1" dirty="0"/>
              <a:t>different magnitudes</a:t>
            </a:r>
            <a:r>
              <a:rPr lang="en-US" dirty="0"/>
              <a:t>.</a:t>
            </a:r>
          </a:p>
        </p:txBody>
      </p:sp>
      <p:sp>
        <p:nvSpPr>
          <p:cNvPr id="5" name="Slide Number Placeholder 4"/>
          <p:cNvSpPr>
            <a:spLocks noGrp="1"/>
          </p:cNvSpPr>
          <p:nvPr>
            <p:ph type="sldNum" sz="quarter" idx="12"/>
          </p:nvPr>
        </p:nvSpPr>
        <p:spPr/>
        <p:txBody>
          <a:bodyPr/>
          <a:lstStyle/>
          <a:p>
            <a:fld id="{4556B232-9F89-4083-B3BB-DDC8E5903F80}" type="slidenum">
              <a:rPr lang="en-US" smtClean="0"/>
              <a:t>7</a:t>
            </a:fld>
            <a:endParaRPr lang="en-US" dirty="0"/>
          </a:p>
        </p:txBody>
      </p:sp>
    </p:spTree>
    <p:extLst>
      <p:ext uri="{BB962C8B-B14F-4D97-AF65-F5344CB8AC3E}">
        <p14:creationId xmlns:p14="http://schemas.microsoft.com/office/powerpoint/2010/main" val="97701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Tables</a:t>
            </a:r>
          </a:p>
        </p:txBody>
      </p:sp>
      <p:sp>
        <p:nvSpPr>
          <p:cNvPr id="5" name="Slide Number Placeholder 4"/>
          <p:cNvSpPr>
            <a:spLocks noGrp="1"/>
          </p:cNvSpPr>
          <p:nvPr>
            <p:ph type="sldNum" sz="quarter" idx="12"/>
          </p:nvPr>
        </p:nvSpPr>
        <p:spPr/>
        <p:txBody>
          <a:bodyPr/>
          <a:lstStyle/>
          <a:p>
            <a:fld id="{4556B232-9F89-4083-B3BB-DDC8E5903F80}" type="slidenum">
              <a:rPr lang="en-US" smtClean="0"/>
              <a:t>8</a:t>
            </a:fld>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618" y="2362649"/>
            <a:ext cx="6077218" cy="102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989462"/>
            <a:ext cx="6053008" cy="26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1714500"/>
            <a:ext cx="8305800" cy="646331"/>
          </a:xfrm>
          <a:prstGeom prst="rect">
            <a:avLst/>
          </a:prstGeom>
        </p:spPr>
        <p:txBody>
          <a:bodyPr wrap="square">
            <a:spAutoFit/>
          </a:bodyPr>
          <a:lstStyle/>
          <a:p>
            <a:pPr algn="ctr"/>
            <a:r>
              <a:rPr lang="en-US" u="sng" dirty="0">
                <a:solidFill>
                  <a:schemeClr val="tx2"/>
                </a:solidFill>
                <a:latin typeface="Calibri" panose="020F0502020204030204" pitchFamily="34" charset="0"/>
              </a:rPr>
              <a:t>Table 3.3 - Table showing Exact Values for Costs and Revenues by Month for Gossamer Industries</a:t>
            </a:r>
          </a:p>
        </p:txBody>
      </p:sp>
      <p:sp>
        <p:nvSpPr>
          <p:cNvPr id="4" name="Rectangle 3"/>
          <p:cNvSpPr/>
          <p:nvPr/>
        </p:nvSpPr>
        <p:spPr>
          <a:xfrm>
            <a:off x="838200" y="3467100"/>
            <a:ext cx="7543800" cy="369332"/>
          </a:xfrm>
          <a:prstGeom prst="rect">
            <a:avLst/>
          </a:prstGeom>
        </p:spPr>
        <p:txBody>
          <a:bodyPr wrap="square">
            <a:spAutoFit/>
          </a:bodyPr>
          <a:lstStyle/>
          <a:p>
            <a:r>
              <a:rPr lang="en-US" u="sng" dirty="0">
                <a:solidFill>
                  <a:schemeClr val="tx2"/>
                </a:solidFill>
                <a:latin typeface="Calibri" panose="020F0502020204030204" pitchFamily="34" charset="0"/>
              </a:rPr>
              <a:t>Figure 3.5 - Line Chart of Monthly Costs and Revenues at Gossamer Industries</a:t>
            </a:r>
          </a:p>
        </p:txBody>
      </p:sp>
      <p:sp>
        <p:nvSpPr>
          <p:cNvPr id="8" name="Speech Bubble: Rectangle with Corners Rounded 7">
            <a:extLst>
              <a:ext uri="{FF2B5EF4-FFF2-40B4-BE49-F238E27FC236}">
                <a16:creationId xmlns:a16="http://schemas.microsoft.com/office/drawing/2014/main" id="{27A35C16-FAF6-404F-845E-AAAFE0D1B375}"/>
              </a:ext>
            </a:extLst>
          </p:cNvPr>
          <p:cNvSpPr/>
          <p:nvPr/>
        </p:nvSpPr>
        <p:spPr>
          <a:xfrm>
            <a:off x="34705" y="5417853"/>
            <a:ext cx="2507644" cy="1257584"/>
          </a:xfrm>
          <a:prstGeom prst="wedgeRoundRectCallout">
            <a:avLst>
              <a:gd name="adj1" fmla="val 800"/>
              <a:gd name="adj2" fmla="val -174176"/>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Calibri" panose="020F0502020204030204" pitchFamily="34" charset="0"/>
              </a:rPr>
              <a:t>It is very difficult to determine the monthly revenues and costs in Figure 3.5, thus we combine both table and figure</a:t>
            </a:r>
          </a:p>
        </p:txBody>
      </p:sp>
    </p:spTree>
    <p:extLst>
      <p:ext uri="{BB962C8B-B14F-4D97-AF65-F5344CB8AC3E}">
        <p14:creationId xmlns:p14="http://schemas.microsoft.com/office/powerpoint/2010/main" val="86576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Figure 3.6 - Combined Line Chart and Table for Monthly Costs and Revenues at Gossamer Industries</a:t>
            </a:r>
          </a:p>
        </p:txBody>
      </p:sp>
      <p:sp>
        <p:nvSpPr>
          <p:cNvPr id="5" name="Slide Number Placeholder 4"/>
          <p:cNvSpPr>
            <a:spLocks noGrp="1"/>
          </p:cNvSpPr>
          <p:nvPr>
            <p:ph type="sldNum" sz="quarter" idx="12"/>
          </p:nvPr>
        </p:nvSpPr>
        <p:spPr/>
        <p:txBody>
          <a:bodyPr/>
          <a:lstStyle/>
          <a:p>
            <a:fld id="{4556B232-9F89-4083-B3BB-DDC8E5903F80}" type="slidenum">
              <a:rPr lang="en-US" smtClean="0"/>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94" y="2198782"/>
            <a:ext cx="6686286" cy="403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110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6893</TotalTime>
  <Words>6281</Words>
  <Application>Microsoft Office PowerPoint</Application>
  <PresentationFormat>On-screen Show (4:3)</PresentationFormat>
  <Paragraphs>534</Paragraphs>
  <Slides>45</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Impact</vt:lpstr>
      <vt:lpstr>Tahoma</vt:lpstr>
      <vt:lpstr>Times New Roman</vt:lpstr>
      <vt:lpstr>NewsPrint</vt:lpstr>
      <vt:lpstr>PowerPoint Presentation</vt:lpstr>
      <vt:lpstr>Introduction</vt:lpstr>
      <vt:lpstr>Overview of Data Visualisation</vt:lpstr>
      <vt:lpstr>Overview of Data Visualisation</vt:lpstr>
      <vt:lpstr>Table 3.1 - Example of a Low Data-Ink Ratio Table and Figure 3.3 - Example of a Low Data-Ink Ratio Chart</vt:lpstr>
      <vt:lpstr>Tables</vt:lpstr>
      <vt:lpstr>Tables</vt:lpstr>
      <vt:lpstr>Tables</vt:lpstr>
      <vt:lpstr>Figure 3.6 - Combined Line Chart and Table for Monthly Costs and Revenues at Gossamer Industries</vt:lpstr>
      <vt:lpstr>Table 3.4 - Table displaying Headcount, Costs, and Revenues at Gossamer Industries</vt:lpstr>
      <vt:lpstr>Tables</vt:lpstr>
      <vt:lpstr>Figure 3.7 - Comparing different Table Designs</vt:lpstr>
      <vt:lpstr>Table 3.5 - Larger Table Showing Revenues by Location for 12 Months of Data</vt:lpstr>
      <vt:lpstr>Tables</vt:lpstr>
      <vt:lpstr>Table 3.6 - Quality Rating and Meal Price for 300 Los Angeles Restaurants</vt:lpstr>
      <vt:lpstr>Table 3.7 - Crosstabulation of Quality Rating and Meal Price for 300 Los Angeles Restaurants</vt:lpstr>
      <vt:lpstr>Charts</vt:lpstr>
      <vt:lpstr>Charts</vt:lpstr>
      <vt:lpstr>Table 3.8 - Sample Data for the  San Francisco Electronics Store</vt:lpstr>
      <vt:lpstr>Figure 3.14 - Scatter Chart for the San Francisco Electronics Store</vt:lpstr>
      <vt:lpstr>Table 3.9 - Monthly Sales Data of Air Compressors at Kirkland Industries</vt:lpstr>
      <vt:lpstr>Figure 3.15 - Scatter Chart and Line Chart for Monthly Sales Data at Kirkland Industries</vt:lpstr>
      <vt:lpstr>Table 3.10 - Regional Sales Data by Month for Air Compressors at Kirkland Industries</vt:lpstr>
      <vt:lpstr>Figure 3.16 - Line Chart of Regional Sales Data at Kirkland Industries</vt:lpstr>
      <vt:lpstr>Charts</vt:lpstr>
      <vt:lpstr>Figure 3.17 - Sparklines for the Regional Sales Data at Kirkland Industries</vt:lpstr>
      <vt:lpstr>Charts</vt:lpstr>
      <vt:lpstr>Figure 3.18 - Bar Charts for Accounts Managed Data</vt:lpstr>
      <vt:lpstr>Figure 3.19 - Sorted Bar Chart for Accounts Managed Data</vt:lpstr>
      <vt:lpstr>Figure 3.20 - Bar Chart with Data Labels for Accounts Managed Data</vt:lpstr>
      <vt:lpstr>Charts</vt:lpstr>
      <vt:lpstr>Figure 3.21 - Pie Chart of Accounts Managed</vt:lpstr>
      <vt:lpstr>Table 3.11 - Sample Data on Billionaires  per Country</vt:lpstr>
      <vt:lpstr>Figure 3.22 - Bubble Chart Comparing Billionaires by Country</vt:lpstr>
      <vt:lpstr>Figure 3.23 - Bubble Chart Comparing Billionaires by Country with Data Labels added</vt:lpstr>
      <vt:lpstr>Figure 3.24 - Heat Map and Sparklines for Same-Store Sales Data</vt:lpstr>
      <vt:lpstr>Charts</vt:lpstr>
      <vt:lpstr>Figure 3.25 - Stacked Column Chart for Regional Sales Data for Kirkland Industries</vt:lpstr>
      <vt:lpstr>Figure 3.26 - Comparing Stacked, Clustered and Multiple Column Charts for the Regional Sales Data for Kirkland Industries</vt:lpstr>
      <vt:lpstr>Table 3.12 - Data for New York city Subboroughs</vt:lpstr>
      <vt:lpstr>Figure 3.27 - Scatter Chart Matrix for New York City Rent Data</vt:lpstr>
      <vt:lpstr>Charts</vt:lpstr>
      <vt:lpstr>Figure 3.28 - PivotTable and PivotChart for the Restaurant Data</vt:lpstr>
      <vt:lpstr>Figure 3.32 - Data Dashboard for the Grogan Oil Information Technology Call Center</vt:lpstr>
      <vt:lpstr>Conclusion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Yu Zhang</cp:lastModifiedBy>
  <cp:revision>478</cp:revision>
  <dcterms:created xsi:type="dcterms:W3CDTF">2013-06-04T12:27:35Z</dcterms:created>
  <dcterms:modified xsi:type="dcterms:W3CDTF">2020-07-21T10:42:09Z</dcterms:modified>
</cp:coreProperties>
</file>